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46" r:id="rId2"/>
    <p:sldId id="265" r:id="rId3"/>
    <p:sldId id="256"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88"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14" r:id="rId48"/>
    <p:sldId id="303" r:id="rId49"/>
    <p:sldId id="304" r:id="rId50"/>
    <p:sldId id="305" r:id="rId51"/>
    <p:sldId id="306" r:id="rId52"/>
    <p:sldId id="307" r:id="rId53"/>
    <p:sldId id="315" r:id="rId54"/>
    <p:sldId id="308" r:id="rId55"/>
    <p:sldId id="309" r:id="rId56"/>
    <p:sldId id="348" r:id="rId57"/>
    <p:sldId id="310" r:id="rId58"/>
    <p:sldId id="316" r:id="rId59"/>
    <p:sldId id="312" r:id="rId60"/>
    <p:sldId id="313"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9" r:id="rId79"/>
    <p:sldId id="335" r:id="rId80"/>
    <p:sldId id="345" r:id="rId81"/>
    <p:sldId id="336" r:id="rId82"/>
    <p:sldId id="337" r:id="rId83"/>
    <p:sldId id="344" r:id="rId84"/>
    <p:sldId id="347" r:id="rId8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96774" autoAdjust="0"/>
  </p:normalViewPr>
  <p:slideViewPr>
    <p:cSldViewPr>
      <p:cViewPr varScale="1">
        <p:scale>
          <a:sx n="53" d="100"/>
          <a:sy n="53" d="100"/>
        </p:scale>
        <p:origin x="2286" y="48"/>
      </p:cViewPr>
      <p:guideLst>
        <p:guide orient="horz" pos="2880"/>
        <p:guide pos="2160"/>
      </p:guideLst>
    </p:cSldViewPr>
  </p:slideViewPr>
  <p:outlineViewPr>
    <p:cViewPr>
      <p:scale>
        <a:sx n="33" d="100"/>
        <a:sy n="33" d="100"/>
      </p:scale>
      <p:origin x="0" y="28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286E7-1CF9-4EED-BB18-C689831BE19D}" type="datetimeFigureOut">
              <a:rPr lang="es-ES" smtClean="0"/>
              <a:pPr/>
              <a:t>15/07/2015</a:t>
            </a:fld>
            <a:endParaRPr lang="es-ES"/>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4A56B-AB02-4324-BE29-5D56D432935F}" type="slidenum">
              <a:rPr lang="es-ES" smtClean="0"/>
              <a:pPr/>
              <a:t>‹Nº›</a:t>
            </a:fld>
            <a:endParaRPr lang="es-ES"/>
          </a:p>
        </p:txBody>
      </p:sp>
    </p:spTree>
    <p:extLst>
      <p:ext uri="{BB962C8B-B14F-4D97-AF65-F5344CB8AC3E}">
        <p14:creationId xmlns:p14="http://schemas.microsoft.com/office/powerpoint/2010/main" val="328998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A6B4B9F-81B8-4965-A5C8-B767BC3BC64C}" type="slidenum">
              <a:rPr lang="es-MX" smtClean="0"/>
              <a:pPr/>
              <a:t>47</a:t>
            </a:fld>
            <a:endParaRPr lang="es-MX" dirty="0"/>
          </a:p>
        </p:txBody>
      </p:sp>
    </p:spTree>
    <p:extLst>
      <p:ext uri="{BB962C8B-B14F-4D97-AF65-F5344CB8AC3E}">
        <p14:creationId xmlns:p14="http://schemas.microsoft.com/office/powerpoint/2010/main" val="287663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B7490AA-E3B6-417B-B73B-7E3924F6229F}" type="datetimeFigureOut">
              <a:rPr lang="es-ES" smtClean="0"/>
              <a:pPr/>
              <a:t>15/07/2015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E0191D-E83C-4664-BA99-7CF67A9C110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7490AA-E3B6-417B-B73B-7E3924F6229F}" type="datetimeFigureOut">
              <a:rPr lang="es-ES" smtClean="0"/>
              <a:pPr/>
              <a:t>15/07/2015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E0191D-E83C-4664-BA99-7CF67A9C110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7490AA-E3B6-417B-B73B-7E3924F6229F}" type="datetimeFigureOut">
              <a:rPr lang="es-ES" smtClean="0"/>
              <a:pPr/>
              <a:t>15/07/2015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E0191D-E83C-4664-BA99-7CF67A9C110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7490AA-E3B6-417B-B73B-7E3924F6229F}" type="datetimeFigureOut">
              <a:rPr lang="es-ES" smtClean="0"/>
              <a:pPr/>
              <a:t>15/07/2015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E0191D-E83C-4664-BA99-7CF67A9C110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B7490AA-E3B6-417B-B73B-7E3924F6229F}" type="datetimeFigureOut">
              <a:rPr lang="es-ES" smtClean="0"/>
              <a:pPr/>
              <a:t>15/07/2015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E0191D-E83C-4664-BA99-7CF67A9C110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B7490AA-E3B6-417B-B73B-7E3924F6229F}" type="datetimeFigureOut">
              <a:rPr lang="es-ES" smtClean="0"/>
              <a:pPr/>
              <a:t>15/07/2015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E0191D-E83C-4664-BA99-7CF67A9C110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B7490AA-E3B6-417B-B73B-7E3924F6229F}" type="datetimeFigureOut">
              <a:rPr lang="es-ES" smtClean="0"/>
              <a:pPr/>
              <a:t>15/07/2015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2E0191D-E83C-4664-BA99-7CF67A9C110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B7490AA-E3B6-417B-B73B-7E3924F6229F}" type="datetimeFigureOut">
              <a:rPr lang="es-ES" smtClean="0"/>
              <a:pPr/>
              <a:t>15/07/2015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2E0191D-E83C-4664-BA99-7CF67A9C110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7490AA-E3B6-417B-B73B-7E3924F6229F}" type="datetimeFigureOut">
              <a:rPr lang="es-ES" smtClean="0"/>
              <a:pPr/>
              <a:t>15/07/2015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2E0191D-E83C-4664-BA99-7CF67A9C110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7490AA-E3B6-417B-B73B-7E3924F6229F}" type="datetimeFigureOut">
              <a:rPr lang="es-ES" smtClean="0"/>
              <a:pPr/>
              <a:t>15/07/2015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E0191D-E83C-4664-BA99-7CF67A9C110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7490AA-E3B6-417B-B73B-7E3924F6229F}" type="datetimeFigureOut">
              <a:rPr lang="es-ES" smtClean="0"/>
              <a:pPr/>
              <a:t>15/07/2015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E0191D-E83C-4664-BA99-7CF67A9C110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B7490AA-E3B6-417B-B73B-7E3924F6229F}" type="datetimeFigureOut">
              <a:rPr lang="es-ES" smtClean="0"/>
              <a:pPr/>
              <a:t>15/07/2015</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2E0191D-E83C-4664-BA99-7CF67A9C110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Documento_de_Microsoft_Word1.docx"/><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package" Target="../embeddings/Documento_de_Microsoft_Word2.docx"/><Relationship Id="rId5" Type="http://schemas.openxmlformats.org/officeDocument/2006/relationships/oleObject" Target="../embeddings/oleObject2.bin"/><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package" Target="../embeddings/Documento_de_Microsoft_Word3.docx"/><Relationship Id="rId5" Type="http://schemas.openxmlformats.org/officeDocument/2006/relationships/oleObject" Target="../embeddings/oleObject3.bin"/><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package" Target="../embeddings/Documento_de_Microsoft_Word4.docx"/><Relationship Id="rId5" Type="http://schemas.openxmlformats.org/officeDocument/2006/relationships/oleObject" Target="../embeddings/oleObject4.bin"/><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package" Target="../embeddings/Documento_de_Microsoft_Word5.docx"/><Relationship Id="rId5" Type="http://schemas.openxmlformats.org/officeDocument/2006/relationships/oleObject" Target="../embeddings/oleObject5.bin"/><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package" Target="../embeddings/Documento_de_Microsoft_Word6.docx"/><Relationship Id="rId5" Type="http://schemas.openxmlformats.org/officeDocument/2006/relationships/oleObject" Target="../embeddings/oleObject6.bin"/><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package" Target="../embeddings/Documento_de_Microsoft_Word7.docx"/><Relationship Id="rId5" Type="http://schemas.openxmlformats.org/officeDocument/2006/relationships/oleObject" Target="../embeddings/oleObject7.bin"/><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package" Target="../embeddings/Documento_de_Microsoft_Word8.docx"/><Relationship Id="rId5" Type="http://schemas.openxmlformats.org/officeDocument/2006/relationships/oleObject" Target="../embeddings/oleObject8.bin"/><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package" Target="../embeddings/Documento_de_Microsoft_Word9.docx"/><Relationship Id="rId5" Type="http://schemas.openxmlformats.org/officeDocument/2006/relationships/oleObject" Target="../embeddings/oleObject9.bin"/><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package" Target="../embeddings/Documento_de_Microsoft_Word10.docx"/><Relationship Id="rId5" Type="http://schemas.openxmlformats.org/officeDocument/2006/relationships/oleObject" Target="../embeddings/oleObject10.bin"/><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package" Target="../embeddings/Documento_de_Microsoft_Word11.docx"/><Relationship Id="rId5" Type="http://schemas.openxmlformats.org/officeDocument/2006/relationships/oleObject" Target="../embeddings/oleObject11.bin"/><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package" Target="../embeddings/Documento_de_Microsoft_Word12.docx"/><Relationship Id="rId5" Type="http://schemas.openxmlformats.org/officeDocument/2006/relationships/oleObject" Target="../embeddings/oleObject12.bin"/><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package" Target="../embeddings/Documento_de_Microsoft_Word13.docx"/><Relationship Id="rId5" Type="http://schemas.openxmlformats.org/officeDocument/2006/relationships/oleObject" Target="../embeddings/oleObject13.bin"/><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package" Target="../embeddings/Documento_de_Microsoft_Word14.docx"/><Relationship Id="rId5" Type="http://schemas.openxmlformats.org/officeDocument/2006/relationships/oleObject" Target="../embeddings/oleObject14.bin"/><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package" Target="../embeddings/Documento_de_Microsoft_Word15.docx"/><Relationship Id="rId5" Type="http://schemas.openxmlformats.org/officeDocument/2006/relationships/oleObject" Target="../embeddings/oleObject15.bin"/><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package" Target="../embeddings/Documento_de_Microsoft_Word16.docx"/><Relationship Id="rId5" Type="http://schemas.openxmlformats.org/officeDocument/2006/relationships/oleObject" Target="../embeddings/oleObject16.bin"/><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package" Target="../embeddings/Documento_de_Microsoft_Word17.docx"/><Relationship Id="rId5" Type="http://schemas.openxmlformats.org/officeDocument/2006/relationships/oleObject" Target="../embeddings/oleObject17.bin"/><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package" Target="../embeddings/Documento_de_Microsoft_Word18.docx"/><Relationship Id="rId5" Type="http://schemas.openxmlformats.org/officeDocument/2006/relationships/oleObject" Target="../embeddings/oleObject18.bin"/><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package" Target="../embeddings/Documento_de_Microsoft_Word19.docx"/><Relationship Id="rId5" Type="http://schemas.openxmlformats.org/officeDocument/2006/relationships/oleObject" Target="../embeddings/oleObject19.bin"/><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3.e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package" Target="../embeddings/Documento_de_Microsoft_Word20.docx"/><Relationship Id="rId5" Type="http://schemas.openxmlformats.org/officeDocument/2006/relationships/oleObject" Target="../embeddings/oleObject20.bin"/><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4.e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package" Target="../embeddings/Documento_de_Microsoft_Word21.docx"/><Relationship Id="rId5" Type="http://schemas.openxmlformats.org/officeDocument/2006/relationships/oleObject" Target="../embeddings/oleObject21.bin"/><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package" Target="../embeddings/Documento_de_Microsoft_Word22.docx"/><Relationship Id="rId5" Type="http://schemas.openxmlformats.org/officeDocument/2006/relationships/oleObject" Target="../embeddings/oleObject22.bin"/><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e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package" Target="../embeddings/Documento_de_Microsoft_Word23.docx"/><Relationship Id="rId5" Type="http://schemas.openxmlformats.org/officeDocument/2006/relationships/oleObject" Target="../embeddings/oleObject23.bin"/><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7.e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package" Target="../embeddings/Documento_de_Microsoft_Word24.docx"/><Relationship Id="rId5" Type="http://schemas.openxmlformats.org/officeDocument/2006/relationships/oleObject" Target="../embeddings/oleObject24.bin"/><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8.e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package" Target="../embeddings/Documento_de_Microsoft_Word25.docx"/><Relationship Id="rId5" Type="http://schemas.openxmlformats.org/officeDocument/2006/relationships/oleObject" Target="../embeddings/oleObject25.bin"/><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e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package" Target="../embeddings/Documento_de_Microsoft_Word26.docx"/><Relationship Id="rId5" Type="http://schemas.openxmlformats.org/officeDocument/2006/relationships/oleObject" Target="../embeddings/oleObject26.bin"/><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e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package" Target="../embeddings/Documento_de_Microsoft_Word27.docx"/><Relationship Id="rId5" Type="http://schemas.openxmlformats.org/officeDocument/2006/relationships/oleObject" Target="../embeddings/oleObject27.bin"/><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1.e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package" Target="../embeddings/Documento_de_Microsoft_Word28.docx"/><Relationship Id="rId5" Type="http://schemas.openxmlformats.org/officeDocument/2006/relationships/oleObject" Target="../embeddings/oleObject28.bin"/><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1.xml"/><Relationship Id="rId7" Type="http://schemas.openxmlformats.org/officeDocument/2006/relationships/package" Target="../embeddings/Documento_de_Microsoft_Word29.docx"/><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image" Target="../media/image2.jpe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4.e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package" Target="../embeddings/Documento_de_Microsoft_Word30.docx"/><Relationship Id="rId5" Type="http://schemas.openxmlformats.org/officeDocument/2006/relationships/oleObject" Target="../embeddings/oleObject30.bin"/><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5.e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package" Target="../embeddings/Documento_de_Microsoft_Word31.docx"/><Relationship Id="rId5" Type="http://schemas.openxmlformats.org/officeDocument/2006/relationships/oleObject" Target="../embeddings/oleObject31.bin"/><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6.e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package" Target="../embeddings/Documento_de_Microsoft_Word32.docx"/><Relationship Id="rId5" Type="http://schemas.openxmlformats.org/officeDocument/2006/relationships/oleObject" Target="../embeddings/oleObject32.bin"/><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7.e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package" Target="../embeddings/Documento_de_Microsoft_Word33.docx"/><Relationship Id="rId5" Type="http://schemas.openxmlformats.org/officeDocument/2006/relationships/oleObject" Target="../embeddings/oleObject33.bin"/><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package" Target="../embeddings/Documento_de_Microsoft_Word34.docx"/><Relationship Id="rId5" Type="http://schemas.openxmlformats.org/officeDocument/2006/relationships/oleObject" Target="../embeddings/oleObject34.bin"/><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52.emf"/><Relationship Id="rId5" Type="http://schemas.openxmlformats.org/officeDocument/2006/relationships/package" Target="../embeddings/Documento_de_Microsoft_Word35.docx"/><Relationship Id="rId4" Type="http://schemas.openxmlformats.org/officeDocument/2006/relationships/oleObject" Target="../embeddings/oleObject35.bin"/></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3.emf"/><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package" Target="../embeddings/Documento_de_Microsoft_Word36.docx"/><Relationship Id="rId5" Type="http://schemas.openxmlformats.org/officeDocument/2006/relationships/oleObject" Target="../embeddings/oleObject36.bin"/><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5.emf"/><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package" Target="../embeddings/Documento_de_Microsoft_Word37.docx"/><Relationship Id="rId5" Type="http://schemas.openxmlformats.org/officeDocument/2006/relationships/oleObject" Target="../embeddings/oleObject37.bin"/><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package" Target="../embeddings/Documento_de_Microsoft_Word38.docx"/><Relationship Id="rId5" Type="http://schemas.openxmlformats.org/officeDocument/2006/relationships/oleObject" Target="../embeddings/oleObject38.bin"/><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9.emf"/><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package" Target="../embeddings/Documento_de_Microsoft_Word39.docx"/><Relationship Id="rId5" Type="http://schemas.openxmlformats.org/officeDocument/2006/relationships/oleObject" Target="../embeddings/oleObject39.bin"/><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0.emf"/><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package" Target="../embeddings/Documento_de_Microsoft_Word40.docx"/><Relationship Id="rId5" Type="http://schemas.openxmlformats.org/officeDocument/2006/relationships/oleObject" Target="../embeddings/oleObject40.bin"/><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1.emf"/><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package" Target="../embeddings/Documento_de_Microsoft_Word41.docx"/><Relationship Id="rId5" Type="http://schemas.openxmlformats.org/officeDocument/2006/relationships/oleObject" Target="../embeddings/oleObject41.bin"/><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2.emf"/><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package" Target="../embeddings/Documento_de_Microsoft_Word42.docx"/><Relationship Id="rId5" Type="http://schemas.openxmlformats.org/officeDocument/2006/relationships/oleObject" Target="../embeddings/oleObject42.bin"/><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3.emf"/><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package" Target="../embeddings/Documento_de_Microsoft_Word43.docx"/><Relationship Id="rId5" Type="http://schemas.openxmlformats.org/officeDocument/2006/relationships/oleObject" Target="../embeddings/oleObject43.bin"/><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4.emf"/><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package" Target="../embeddings/Documento_de_Microsoft_Word44.docx"/><Relationship Id="rId5" Type="http://schemas.openxmlformats.org/officeDocument/2006/relationships/oleObject" Target="../embeddings/oleObject44.bin"/><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5.emf"/><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package" Target="../embeddings/Documento_de_Microsoft_Word45.docx"/><Relationship Id="rId5" Type="http://schemas.openxmlformats.org/officeDocument/2006/relationships/oleObject" Target="../embeddings/oleObject45.bin"/><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2.jpeg"/><Relationship Id="rId7" Type="http://schemas.openxmlformats.org/officeDocument/2006/relationships/image" Target="../media/image66.emf"/><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package" Target="../embeddings/Documento_de_Microsoft_Word46.docx"/><Relationship Id="rId5" Type="http://schemas.openxmlformats.org/officeDocument/2006/relationships/oleObject" Target="../embeddings/oleObject46.bin"/><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8.emf"/><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package" Target="../embeddings/Documento_de_Microsoft_Word47.docx"/><Relationship Id="rId5" Type="http://schemas.openxmlformats.org/officeDocument/2006/relationships/oleObject" Target="../embeddings/oleObject47.bin"/><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9.emf"/><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package" Target="../embeddings/Documento_de_Microsoft_Word48.docx"/><Relationship Id="rId5" Type="http://schemas.openxmlformats.org/officeDocument/2006/relationships/oleObject" Target="../embeddings/oleObject48.bin"/><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3.emf"/><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package" Target="../embeddings/Documento_de_Microsoft_Word49.docx"/><Relationship Id="rId5" Type="http://schemas.openxmlformats.org/officeDocument/2006/relationships/oleObject" Target="../embeddings/oleObject49.bin"/><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4.emf"/><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package" Target="../embeddings/Documento_de_Microsoft_Word50.docx"/><Relationship Id="rId5" Type="http://schemas.openxmlformats.org/officeDocument/2006/relationships/oleObject" Target="../embeddings/oleObject50.bin"/><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jpeg"/><Relationship Id="rId7" Type="http://schemas.openxmlformats.org/officeDocument/2006/relationships/image" Target="../media/image75.emf"/><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package" Target="../embeddings/Documento_de_Microsoft_Word51.docx"/><Relationship Id="rId5" Type="http://schemas.openxmlformats.org/officeDocument/2006/relationships/oleObject" Target="../embeddings/oleObject51.bin"/><Relationship Id="rId4" Type="http://schemas.openxmlformats.org/officeDocument/2006/relationships/image" Target="../media/image3.jpeg"/></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7.emf"/><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package" Target="../embeddings/Documento_de_Microsoft_Word52.docx"/><Relationship Id="rId5" Type="http://schemas.openxmlformats.org/officeDocument/2006/relationships/oleObject" Target="../embeddings/oleObject52.bin"/><Relationship Id="rId4"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8.e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package" Target="../embeddings/Documento_de_Microsoft_Word53.docx"/><Relationship Id="rId5" Type="http://schemas.openxmlformats.org/officeDocument/2006/relationships/oleObject" Target="../embeddings/oleObject53.bin"/><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2.jpeg"/><Relationship Id="rId7" Type="http://schemas.openxmlformats.org/officeDocument/2006/relationships/image" Target="../media/image79.emf"/><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package" Target="../embeddings/Documento_de_Microsoft_Word54.docx"/><Relationship Id="rId5" Type="http://schemas.openxmlformats.org/officeDocument/2006/relationships/oleObject" Target="../embeddings/oleObject54.bin"/><Relationship Id="rId10" Type="http://schemas.openxmlformats.org/officeDocument/2006/relationships/image" Target="../media/image80.emf"/><Relationship Id="rId4" Type="http://schemas.openxmlformats.org/officeDocument/2006/relationships/image" Target="../media/image3.jpeg"/><Relationship Id="rId9" Type="http://schemas.openxmlformats.org/officeDocument/2006/relationships/package" Target="../embeddings/Documento_de_Microsoft_Word55.docx"/></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image" Target="../media/image81.emf"/><Relationship Id="rId5" Type="http://schemas.openxmlformats.org/officeDocument/2006/relationships/package" Target="../embeddings/Documento_de_Microsoft_Word56.docx"/><Relationship Id="rId4" Type="http://schemas.openxmlformats.org/officeDocument/2006/relationships/oleObject" Target="../embeddings/oleObject56.bin"/></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2.emf"/><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package" Target="../embeddings/Documento_de_Microsoft_Word57.docx"/><Relationship Id="rId5" Type="http://schemas.openxmlformats.org/officeDocument/2006/relationships/oleObject" Target="../embeddings/oleObject57.bin"/><Relationship Id="rId4" Type="http://schemas.openxmlformats.org/officeDocument/2006/relationships/image" Target="../media/image3.jpeg"/></Relationships>
</file>

<file path=ppt/slides/_rels/slide8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2.jpeg"/><Relationship Id="rId7" Type="http://schemas.openxmlformats.org/officeDocument/2006/relationships/image" Target="../media/image83.emf"/><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package" Target="../embeddings/Documento_de_Microsoft_Word58.docx"/><Relationship Id="rId5" Type="http://schemas.openxmlformats.org/officeDocument/2006/relationships/oleObject" Target="../embeddings/oleObject58.bin"/><Relationship Id="rId4" Type="http://schemas.openxmlformats.org/officeDocument/2006/relationships/image" Target="../media/image3.jpeg"/></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5.emf"/><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package" Target="../embeddings/Documento_de_Microsoft_Word59.docx"/><Relationship Id="rId5" Type="http://schemas.openxmlformats.org/officeDocument/2006/relationships/oleObject" Target="../embeddings/oleObject59.bin"/><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Users\braaa¡¡¡\Documents\pdm33.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10</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603966" y="8484419"/>
            <a:ext cx="5968306" cy="480069"/>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sp>
        <p:nvSpPr>
          <p:cNvPr id="6" name="5 CuadroTexto"/>
          <p:cNvSpPr txBox="1"/>
          <p:nvPr/>
        </p:nvSpPr>
        <p:spPr>
          <a:xfrm>
            <a:off x="332656" y="683568"/>
            <a:ext cx="6525344" cy="6001643"/>
          </a:xfrm>
          <a:prstGeom prst="rect">
            <a:avLst/>
          </a:prstGeom>
          <a:noFill/>
        </p:spPr>
        <p:txBody>
          <a:bodyPr wrap="square" rtlCol="0">
            <a:spAutoFit/>
          </a:bodyPr>
          <a:lstStyle/>
          <a:p>
            <a:r>
              <a:rPr lang="es-ES" sz="1200" b="1" dirty="0">
                <a:latin typeface="Berlin Sans FB" pitchFamily="34" charset="0"/>
              </a:rPr>
              <a:t>REGIDORES</a:t>
            </a:r>
          </a:p>
          <a:p>
            <a:r>
              <a:rPr lang="es-ES" sz="1200" b="1" dirty="0">
                <a:latin typeface="Berlin Sans FB" pitchFamily="34" charset="0"/>
              </a:rPr>
              <a:t>SON OBLIGACIONES DE LOS REGIDORES:</a:t>
            </a:r>
          </a:p>
          <a:p>
            <a:r>
              <a:rPr lang="es-ES" sz="1200" dirty="0">
                <a:latin typeface="Berlin Sans FB" pitchFamily="34" charset="0"/>
              </a:rPr>
              <a:t>De conformidad con el artículo 49 del citado ordenamiento:</a:t>
            </a:r>
          </a:p>
          <a:p>
            <a:r>
              <a:rPr lang="es-ES" sz="1200" dirty="0">
                <a:latin typeface="Berlin Sans FB" pitchFamily="34" charset="0"/>
              </a:rPr>
              <a:t>􀀹 Asistir puntualmente a las sesiones del Ayuntamiento y dar cuenta en las mismas de los asuntos</a:t>
            </a:r>
          </a:p>
          <a:p>
            <a:r>
              <a:rPr lang="es-ES" sz="1200" dirty="0">
                <a:latin typeface="Berlin Sans FB" pitchFamily="34" charset="0"/>
              </a:rPr>
              <a:t>que correspondan a sus comisiones;</a:t>
            </a:r>
          </a:p>
          <a:p>
            <a:r>
              <a:rPr lang="es-ES" sz="1200" dirty="0">
                <a:latin typeface="Berlin Sans FB" pitchFamily="34" charset="0"/>
              </a:rPr>
              <a:t>􀀹 Acordar con el Presidente Municipal los asuntos especiales que se les hubiesen encomendado;</a:t>
            </a:r>
          </a:p>
          <a:p>
            <a:r>
              <a:rPr lang="es-ES" sz="1200" dirty="0">
                <a:latin typeface="Berlin Sans FB" pitchFamily="34" charset="0"/>
              </a:rPr>
              <a:t>􀀹 Asistir a las reuniones de las comisiones edilicias y cumplir con el trabajo encomendado en ellas;</a:t>
            </a:r>
          </a:p>
          <a:p>
            <a:r>
              <a:rPr lang="es-ES" sz="1200" dirty="0">
                <a:latin typeface="Berlin Sans FB" pitchFamily="34" charset="0"/>
              </a:rPr>
              <a:t>􀀹 Acatar en todo momento las decisiones del Ayuntamiento;</a:t>
            </a:r>
          </a:p>
          <a:p>
            <a:r>
              <a:rPr lang="es-ES" sz="1200" dirty="0">
                <a:latin typeface="Berlin Sans FB" pitchFamily="34" charset="0"/>
              </a:rPr>
              <a:t>􀀹 Percibir la remuneración establecida en el presupuesto de egresos correspondiente y que se</a:t>
            </a:r>
          </a:p>
          <a:p>
            <a:r>
              <a:rPr lang="es-ES" sz="1200" dirty="0">
                <a:latin typeface="Berlin Sans FB" pitchFamily="34" charset="0"/>
              </a:rPr>
              <a:t>apegue a la ley, quedando estrictamente prohibido percibir por sus servicios bonos anuales o con</a:t>
            </a:r>
          </a:p>
          <a:p>
            <a:r>
              <a:rPr lang="es-ES" sz="1200" dirty="0">
                <a:latin typeface="Berlin Sans FB" pitchFamily="34" charset="0"/>
              </a:rPr>
              <a:t>cualquier otra periodicidad, gratificaciones por fin del encargo u otras percepciones de similar</a:t>
            </a:r>
          </a:p>
          <a:p>
            <a:r>
              <a:rPr lang="es-ES" sz="1200" dirty="0">
                <a:latin typeface="Berlin Sans FB" pitchFamily="34" charset="0"/>
              </a:rPr>
              <a:t>naturaleza, adicionales a la remuneración, cualquiera que sea su denominación;</a:t>
            </a:r>
          </a:p>
          <a:p>
            <a:r>
              <a:rPr lang="es-ES" sz="1200" dirty="0">
                <a:latin typeface="Berlin Sans FB" pitchFamily="34" charset="0"/>
              </a:rPr>
              <a:t>􀀹 Informar a la sociedad de sus actividades, a través de la forma y mecanismos que </a:t>
            </a:r>
            <a:r>
              <a:rPr lang="es-ES" sz="1200" dirty="0" smtClean="0">
                <a:latin typeface="Berlin Sans FB" pitchFamily="34" charset="0"/>
              </a:rPr>
              <a:t>establezcan</a:t>
            </a:r>
          </a:p>
          <a:p>
            <a:r>
              <a:rPr lang="es-ES" sz="1200" dirty="0" smtClean="0">
                <a:latin typeface="Berlin Sans FB" pitchFamily="34" charset="0"/>
              </a:rPr>
              <a:t> los ordenamientos </a:t>
            </a:r>
            <a:r>
              <a:rPr lang="es-ES" sz="1200" dirty="0">
                <a:latin typeface="Berlin Sans FB" pitchFamily="34" charset="0"/>
              </a:rPr>
              <a:t>municipales; </a:t>
            </a:r>
          </a:p>
          <a:p>
            <a:r>
              <a:rPr lang="es-ES" sz="1200" dirty="0">
                <a:latin typeface="Berlin Sans FB" pitchFamily="34" charset="0"/>
              </a:rPr>
              <a:t>􀀹 Las demás que establezcan las constituciones federal, estatal y demás leyes y reglamentos.</a:t>
            </a:r>
          </a:p>
          <a:p>
            <a:endParaRPr lang="es-ES" sz="1200" b="1" dirty="0" smtClean="0">
              <a:latin typeface="Berlin Sans FB" pitchFamily="34" charset="0"/>
            </a:endParaRPr>
          </a:p>
          <a:p>
            <a:r>
              <a:rPr lang="es-ES" sz="1200" b="1" dirty="0" smtClean="0">
                <a:latin typeface="Berlin Sans FB" pitchFamily="34" charset="0"/>
              </a:rPr>
              <a:t>SON </a:t>
            </a:r>
            <a:r>
              <a:rPr lang="es-ES" sz="1200" b="1" dirty="0">
                <a:latin typeface="Berlin Sans FB" pitchFamily="34" charset="0"/>
              </a:rPr>
              <a:t>FACULTADES DE LOS REGIDORES:</a:t>
            </a:r>
          </a:p>
          <a:p>
            <a:r>
              <a:rPr lang="es-ES" sz="1200" dirty="0">
                <a:latin typeface="Berlin Sans FB" pitchFamily="34" charset="0"/>
              </a:rPr>
              <a:t>􀀹 Presentar iniciativas de ordenamientos municipales, en los términos de la presente ley;</a:t>
            </a:r>
          </a:p>
          <a:p>
            <a:r>
              <a:rPr lang="es-ES" sz="1200" dirty="0">
                <a:latin typeface="Berlin Sans FB" pitchFamily="34" charset="0"/>
              </a:rPr>
              <a:t>􀀹 Proponer al Ayuntamiento las resoluciones y políticas que deban adoptarse para el</a:t>
            </a:r>
          </a:p>
          <a:p>
            <a:r>
              <a:rPr lang="es-ES" sz="1200" dirty="0">
                <a:latin typeface="Berlin Sans FB" pitchFamily="34" charset="0"/>
              </a:rPr>
              <a:t>mantenimiento de los servicios municipales cuya vigilancia les haya sido encomendada, y dar su</a:t>
            </a:r>
          </a:p>
          <a:p>
            <a:r>
              <a:rPr lang="es-ES" sz="1200" dirty="0">
                <a:latin typeface="Berlin Sans FB" pitchFamily="34" charset="0"/>
              </a:rPr>
              <a:t>opinión al Presidente Municipal acerca de los asuntos que correspondan a sus comisiones;</a:t>
            </a:r>
          </a:p>
          <a:p>
            <a:r>
              <a:rPr lang="es-ES" sz="1200" dirty="0">
                <a:latin typeface="Berlin Sans FB" pitchFamily="34" charset="0"/>
              </a:rPr>
              <a:t>􀀹 Solicitar se cite por escrito a sesiones ordinarias y extraordinarias al Ayuntamiento. Cuando el</a:t>
            </a:r>
          </a:p>
          <a:p>
            <a:r>
              <a:rPr lang="es-ES" sz="1200" dirty="0">
                <a:latin typeface="Berlin Sans FB" pitchFamily="34" charset="0"/>
              </a:rPr>
              <a:t>Presidente Municipal se rehúse a citar a sesión sin causa justificada, la mayoría absoluta de los</a:t>
            </a:r>
          </a:p>
          <a:p>
            <a:r>
              <a:rPr lang="es-ES" sz="1200" dirty="0">
                <a:latin typeface="Berlin Sans FB" pitchFamily="34" charset="0"/>
              </a:rPr>
              <a:t>integrantes del Ayuntamiento pueden hacerlo, en los términos de esta ley;</a:t>
            </a:r>
          </a:p>
          <a:p>
            <a:r>
              <a:rPr lang="es-ES" sz="1200" dirty="0">
                <a:latin typeface="Berlin Sans FB" pitchFamily="34" charset="0"/>
              </a:rPr>
              <a:t>􀀹 Solicitar en sesión del Ayuntamiento cualquier informe sobre los trabajos de las comisiones, de</a:t>
            </a:r>
          </a:p>
          <a:p>
            <a:r>
              <a:rPr lang="es-ES" sz="1200" dirty="0">
                <a:latin typeface="Berlin Sans FB" pitchFamily="34" charset="0"/>
              </a:rPr>
              <a:t>alguna dependencia municipal, de los servidores públicos municipales, la prestación de servicios</a:t>
            </a:r>
          </a:p>
          <a:p>
            <a:r>
              <a:rPr lang="es-ES" sz="1200" dirty="0">
                <a:latin typeface="Berlin Sans FB" pitchFamily="34" charset="0"/>
              </a:rPr>
              <a:t>públicos municipales o el estado financiero y patrimonial del Municipio, así como obtener copias</a:t>
            </a:r>
          </a:p>
          <a:p>
            <a:r>
              <a:rPr lang="es-ES" sz="1200" dirty="0">
                <a:latin typeface="Berlin Sans FB" pitchFamily="34" charset="0"/>
              </a:rPr>
              <a:t>certificadas de los mismos;</a:t>
            </a:r>
          </a:p>
          <a:p>
            <a:r>
              <a:rPr lang="es-ES" sz="1200" dirty="0">
                <a:latin typeface="Berlin Sans FB" pitchFamily="34" charset="0"/>
              </a:rPr>
              <a:t>􀀹 Solicitar y obtener copias certificadas de las actas de sesiones que celebre el Ayuntamiento;</a:t>
            </a:r>
          </a:p>
          <a:p>
            <a:r>
              <a:rPr lang="es-ES" sz="1200" dirty="0">
                <a:latin typeface="Berlin Sans FB" pitchFamily="34" charset="0"/>
              </a:rPr>
              <a:t>􀀹 Tomar parte en las discusiones que se originen en las sesiones del Ayuntamiento con voz y voto;</a:t>
            </a:r>
          </a:p>
          <a:p>
            <a:r>
              <a:rPr lang="es-ES" sz="1200" dirty="0">
                <a:latin typeface="Berlin Sans FB" pitchFamily="34" charset="0"/>
              </a:rPr>
              <a:t>y</a:t>
            </a:r>
          </a:p>
          <a:p>
            <a:r>
              <a:rPr lang="es-ES" sz="1200" dirty="0">
                <a:latin typeface="Berlin Sans FB" pitchFamily="34" charset="0"/>
              </a:rPr>
              <a:t>􀀹 Las demás que establezcan las Constituciones Federal, Estatal y demás leyes y reglamentos.</a:t>
            </a:r>
          </a:p>
        </p:txBody>
      </p:sp>
      <p:pic>
        <p:nvPicPr>
          <p:cNvPr id="7" name="Picture 6"/>
          <p:cNvPicPr>
            <a:picLocks noChangeAspect="1" noChangeArrowheads="1"/>
          </p:cNvPicPr>
          <p:nvPr/>
        </p:nvPicPr>
        <p:blipFill>
          <a:blip r:embed="rId4" cstate="print">
            <a:lum contrast="54000"/>
          </a:blip>
          <a:srcRect/>
          <a:stretch>
            <a:fillRect/>
          </a:stretch>
        </p:blipFill>
        <p:spPr bwMode="auto">
          <a:xfrm>
            <a:off x="1052736" y="6660509"/>
            <a:ext cx="4464496" cy="1871931"/>
          </a:xfrm>
          <a:prstGeom prst="rect">
            <a:avLst/>
          </a:prstGeom>
          <a:noFill/>
          <a:ln w="9525">
            <a:noFill/>
            <a:miter lim="800000"/>
            <a:headEnd/>
            <a:tailEnd/>
          </a:ln>
          <a:effectLst/>
        </p:spPr>
      </p:pic>
      <p:sp>
        <p:nvSpPr>
          <p:cNvPr id="8" name="7 CuadroTexto"/>
          <p:cNvSpPr txBox="1"/>
          <p:nvPr/>
        </p:nvSpPr>
        <p:spPr>
          <a:xfrm>
            <a:off x="204072" y="8581281"/>
            <a:ext cx="341760" cy="276999"/>
          </a:xfrm>
          <a:prstGeom prst="rect">
            <a:avLst/>
          </a:prstGeom>
          <a:noFill/>
        </p:spPr>
        <p:txBody>
          <a:bodyPr wrap="none" rtlCol="0">
            <a:spAutoFit/>
          </a:bodyPr>
          <a:lstStyle/>
          <a:p>
            <a:r>
              <a:rPr lang="es-ES" sz="1200" dirty="0" smtClean="0"/>
              <a:t>10</a:t>
            </a:r>
            <a:endParaRPr lang="es-E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11</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52982" y="8478627"/>
            <a:ext cx="6040314" cy="485861"/>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sp>
        <p:nvSpPr>
          <p:cNvPr id="6" name="3 Marcador de pie de página"/>
          <p:cNvSpPr txBox="1">
            <a:spLocks/>
          </p:cNvSpPr>
          <p:nvPr/>
        </p:nvSpPr>
        <p:spPr>
          <a:xfrm>
            <a:off x="2495550" y="8627534"/>
            <a:ext cx="2171700" cy="48683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smtClean="0">
                <a:ln>
                  <a:noFill/>
                </a:ln>
                <a:solidFill>
                  <a:schemeClr val="tx1">
                    <a:tint val="75000"/>
                  </a:schemeClr>
                </a:solidFill>
                <a:effectLst/>
                <a:uLnTx/>
                <a:uFillTx/>
                <a:latin typeface="+mn-lt"/>
                <a:ea typeface="+mn-ea"/>
                <a:cs typeface="+mn-cs"/>
              </a:rPr>
              <a:t>Plan Municipal de Desarrollo </a:t>
            </a:r>
            <a:endParaRPr kumimoji="0" lang="es-MX"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7 CuadroTexto"/>
          <p:cNvSpPr txBox="1"/>
          <p:nvPr/>
        </p:nvSpPr>
        <p:spPr>
          <a:xfrm>
            <a:off x="1" y="395536"/>
            <a:ext cx="6857999" cy="7540526"/>
          </a:xfrm>
          <a:prstGeom prst="rect">
            <a:avLst/>
          </a:prstGeom>
          <a:noFill/>
        </p:spPr>
        <p:txBody>
          <a:bodyPr wrap="square" rtlCol="0">
            <a:spAutoFit/>
          </a:bodyPr>
          <a:lstStyle/>
          <a:p>
            <a:r>
              <a:rPr lang="es-MX" sz="1100" dirty="0" smtClean="0"/>
              <a:t> </a:t>
            </a:r>
          </a:p>
          <a:p>
            <a:r>
              <a:rPr lang="es-MX" sz="1100" b="1" dirty="0" smtClean="0">
                <a:latin typeface="Berlin Sans FB" pitchFamily="34" charset="0"/>
              </a:rPr>
              <a:t>                                                                                I.1.- INTRODUCCION</a:t>
            </a:r>
            <a:endParaRPr lang="es-MX" sz="1100" dirty="0" smtClean="0">
              <a:latin typeface="Berlin Sans FB" pitchFamily="34" charset="0"/>
            </a:endParaRPr>
          </a:p>
          <a:p>
            <a:r>
              <a:rPr lang="es-MX" sz="1100" b="1" dirty="0" smtClean="0">
                <a:latin typeface="Berlin Sans FB" pitchFamily="34" charset="0"/>
              </a:rPr>
              <a:t>I.- ANTECEDENTES</a:t>
            </a:r>
            <a:endParaRPr lang="es-MX" sz="1100" dirty="0" smtClean="0">
              <a:latin typeface="Berlin Sans FB" pitchFamily="34" charset="0"/>
            </a:endParaRPr>
          </a:p>
          <a:p>
            <a:r>
              <a:rPr lang="es-MX" sz="1100" dirty="0" smtClean="0">
                <a:latin typeface="Berlin Sans FB" pitchFamily="34" charset="0"/>
              </a:rPr>
              <a:t/>
            </a:r>
            <a:br>
              <a:rPr lang="es-MX" sz="1100" dirty="0" smtClean="0">
                <a:latin typeface="Berlin Sans FB" pitchFamily="34" charset="0"/>
              </a:rPr>
            </a:br>
            <a:r>
              <a:rPr lang="es-MX" sz="1100" dirty="0" smtClean="0">
                <a:latin typeface="Berlin Sans FB" pitchFamily="34" charset="0"/>
              </a:rPr>
              <a:t> </a:t>
            </a:r>
          </a:p>
          <a:p>
            <a:pPr algn="just"/>
            <a:r>
              <a:rPr lang="es-MX" sz="1100" dirty="0" smtClean="0">
                <a:latin typeface="Berlin Sans FB" pitchFamily="34" charset="0"/>
              </a:rPr>
              <a:t>En puntual cumplimiento con lo establecido por la Ley de Planeación para el Estado de Jalisco y sus Municipios, se presenta el Plan Municipal de Desarrollo para el municipio de San Martín de Bolaños, en le que se plasman los intereses sociales.</a:t>
            </a:r>
          </a:p>
          <a:p>
            <a:pPr algn="just"/>
            <a:r>
              <a:rPr lang="es-MX" sz="1100" dirty="0" smtClean="0">
                <a:latin typeface="Berlin Sans FB" pitchFamily="34" charset="0"/>
              </a:rPr>
              <a:t> </a:t>
            </a:r>
          </a:p>
          <a:p>
            <a:pPr algn="just"/>
            <a:r>
              <a:rPr lang="es-MX" sz="1100" dirty="0" smtClean="0">
                <a:latin typeface="Berlin Sans FB" pitchFamily="34" charset="0"/>
              </a:rPr>
              <a:t>Es   propósito   del   Ayuntamiento   de   San   Martín   de   Bolaños   2012/2015,   contar   con   un instrumento   de   planeación   lo   suficientemente   eficaz   y   ágil   que   permita   atender   los requerimientos y necesidades de la población previstos en el corto, mediano, e inclusive, largo plazo, que impulsen y mantengan el desarrollo municipal y lo coloquen en una mejor posición dentro de la región, como del Estado, además de fortalecer sus ventajas competitivas tanto en  lo económico como en lo social.</a:t>
            </a:r>
          </a:p>
          <a:p>
            <a:pPr algn="just"/>
            <a:r>
              <a:rPr lang="es-MX" sz="1100" dirty="0" smtClean="0">
                <a:latin typeface="Berlin Sans FB" pitchFamily="34" charset="0"/>
              </a:rPr>
              <a:t> </a:t>
            </a:r>
          </a:p>
          <a:p>
            <a:pPr algn="just"/>
            <a:r>
              <a:rPr lang="es-MX" sz="1100" dirty="0" smtClean="0">
                <a:latin typeface="Berlin Sans FB" pitchFamily="34" charset="0"/>
              </a:rPr>
              <a:t>Este  instrumento  requerirá  de  un  permanente  fortalecimiento  institucional  acorde  a  las expectativas de desarrollo previstas para el municipio, el cual está centrado en la creación y el robustecimiento de la planeación para el desarrollo integral como eje y apoyo  no solo de la Administración   Municipal   sino   de   la   comunidad   organizada,   interesada   en   participar activamente en la solución de los problemas. Con ello se busca completar el ciclo Comunidad- Administración  como  vínculo  indispensable  hoy  en  día  para  garantizar  un  desarrollo  social armónico y económicamente equilibrado.</a:t>
            </a:r>
          </a:p>
          <a:p>
            <a:pPr algn="just"/>
            <a:r>
              <a:rPr lang="es-MX" sz="1100" dirty="0" smtClean="0">
                <a:latin typeface="Berlin Sans FB" pitchFamily="34" charset="0"/>
              </a:rPr>
              <a:t> </a:t>
            </a:r>
          </a:p>
          <a:p>
            <a:pPr algn="just"/>
            <a:r>
              <a:rPr lang="es-MX" sz="1100" dirty="0" smtClean="0">
                <a:latin typeface="Berlin Sans FB" pitchFamily="34" charset="0"/>
              </a:rPr>
              <a:t>El objeto de estudio y análisis del municipio de San Martín de Bolaños, se centra en el Plan Municipal  de  Desarrollo,  que  busca  encausar  los  esfuerzos  de  su  gobierno  municipal, considerando la participación de sus habitantes, los actores políticos, sociales y económicos, e instituciones públicas y privadas que intervienen en el propio desenvolvimiento  municipal para el logro de su desarrollo local.</a:t>
            </a:r>
          </a:p>
          <a:p>
            <a:pPr algn="just"/>
            <a:r>
              <a:rPr lang="es-MX" sz="1100" dirty="0" smtClean="0">
                <a:latin typeface="Berlin Sans FB" pitchFamily="34" charset="0"/>
              </a:rPr>
              <a:t> </a:t>
            </a:r>
          </a:p>
          <a:p>
            <a:pPr algn="just"/>
            <a:r>
              <a:rPr lang="es-MX" sz="1100" dirty="0" smtClean="0">
                <a:latin typeface="Berlin Sans FB" pitchFamily="34" charset="0"/>
              </a:rPr>
              <a:t>Por  lo  tanto,  como  premisa  fundamental  conlleva  un  diagnóstico  que  permitió  identificar  e interpretar  de  una  forma  entendible,  coherente,  confiable  y  real  cuál  es  el  estado  de  la situación socioeconómica que priva en el municipio.</a:t>
            </a:r>
          </a:p>
          <a:p>
            <a:pPr algn="just"/>
            <a:r>
              <a:rPr lang="es-MX" sz="1100" dirty="0" smtClean="0">
                <a:latin typeface="Berlin Sans FB" pitchFamily="34" charset="0"/>
              </a:rPr>
              <a:t> </a:t>
            </a:r>
          </a:p>
          <a:p>
            <a:pPr algn="just"/>
            <a:r>
              <a:rPr lang="es-MX" sz="1100" dirty="0" smtClean="0">
                <a:latin typeface="Berlin Sans FB" pitchFamily="34" charset="0"/>
              </a:rPr>
              <a:t>Una vez que se obtuvo el referido diagnóstico, cuyos resultados se presentaron a la sociedad en general, se procedió a definir la perspectiva a que aspiramos los habitantes del municipio en  general,  la  definición  fue  gracias  a  la  decidida  participación  de  los  grupos  sociales  y productivos que operan en el municipio.</a:t>
            </a:r>
          </a:p>
          <a:p>
            <a:pPr algn="just"/>
            <a:r>
              <a:rPr lang="es-MX" sz="1100" dirty="0" smtClean="0">
                <a:latin typeface="Berlin Sans FB" pitchFamily="34" charset="0"/>
              </a:rPr>
              <a:t> </a:t>
            </a:r>
          </a:p>
          <a:p>
            <a:pPr algn="just"/>
            <a:r>
              <a:rPr lang="es-MX" sz="1100" dirty="0" smtClean="0">
                <a:latin typeface="Berlin Sans FB" pitchFamily="34" charset="0"/>
              </a:rPr>
              <a:t>En este sentido, El Plan Municipal de Desarrollo precisa los objetivos generales, estrategias y líneas  de  acción  del  desarrollo  integral  del  municipio;  refiere  el  conjunto  de  actividades económicas y sociales necesarias para el desarrollo armónico por todos anhelado, y con la voluntad  suficiente  regirá  la  orientación  de  los  programas  operativos  anuales,  tomando  en cuenta, en lo conducente, lo dispuesto en el Plan Estatal y los Planes Regionales respectivos.</a:t>
            </a:r>
          </a:p>
          <a:p>
            <a:pPr algn="just"/>
            <a:r>
              <a:rPr lang="es-MX" sz="1100" dirty="0" smtClean="0">
                <a:latin typeface="Berlin Sans FB" pitchFamily="34" charset="0"/>
              </a:rPr>
              <a:t> </a:t>
            </a:r>
          </a:p>
          <a:p>
            <a:pPr algn="just"/>
            <a:r>
              <a:rPr lang="es-MX" sz="1100" dirty="0" smtClean="0">
                <a:latin typeface="Berlin Sans FB" pitchFamily="34" charset="0"/>
              </a:rPr>
              <a:t>La integración y consecuente aplicación de estos principios, estamos seguros,  permitirán  una mejor   aceptación   del   compromiso   ciudadano   y   gubernamental   para   el   logro   de   las aspiraciones sociales.</a:t>
            </a:r>
          </a:p>
          <a:p>
            <a:endParaRPr lang="es-MX" sz="1100" dirty="0">
              <a:latin typeface="Berlin Sans FB"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12</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675404" y="8484419"/>
            <a:ext cx="5968306" cy="480069"/>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1026" name="Object 2"/>
          <p:cNvGraphicFramePr>
            <a:graphicFrameLocks noChangeAspect="1"/>
          </p:cNvGraphicFramePr>
          <p:nvPr/>
        </p:nvGraphicFramePr>
        <p:xfrm>
          <a:off x="325438" y="649288"/>
          <a:ext cx="6316662" cy="7075487"/>
        </p:xfrm>
        <a:graphic>
          <a:graphicData uri="http://schemas.openxmlformats.org/presentationml/2006/ole">
            <mc:AlternateContent xmlns:mc="http://schemas.openxmlformats.org/markup-compatibility/2006">
              <mc:Choice xmlns:v="urn:schemas-microsoft-com:vml" Requires="v">
                <p:oleObj spid="_x0000_s1029" name="Documento" r:id="rId6" imgW="7042658" imgH="7910805" progId="Word.Document.12">
                  <p:embed/>
                </p:oleObj>
              </mc:Choice>
              <mc:Fallback>
                <p:oleObj name="Documento" r:id="rId6" imgW="7042658" imgH="7910805"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438" y="649288"/>
                        <a:ext cx="6316662" cy="707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12</a:t>
            </a:r>
            <a:endParaRPr lang="es-E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13</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84419"/>
            <a:ext cx="5968306" cy="480069"/>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2050" name="Object 2"/>
          <p:cNvGraphicFramePr>
            <a:graphicFrameLocks noChangeAspect="1"/>
          </p:cNvGraphicFramePr>
          <p:nvPr/>
        </p:nvGraphicFramePr>
        <p:xfrm>
          <a:off x="325438" y="757238"/>
          <a:ext cx="6400800" cy="7989887"/>
        </p:xfrm>
        <a:graphic>
          <a:graphicData uri="http://schemas.openxmlformats.org/presentationml/2006/ole">
            <mc:AlternateContent xmlns:mc="http://schemas.openxmlformats.org/markup-compatibility/2006">
              <mc:Choice xmlns:v="urn:schemas-microsoft-com:vml" Requires="v">
                <p:oleObj spid="_x0000_s2053" name="Documento" r:id="rId6" imgW="6416188" imgH="8026892" progId="Word.Document.12">
                  <p:embed/>
                </p:oleObj>
              </mc:Choice>
              <mc:Fallback>
                <p:oleObj name="Documento" r:id="rId6" imgW="6416188" imgH="8026892"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438" y="757238"/>
                        <a:ext cx="6400800" cy="798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14</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819420" y="8496003"/>
            <a:ext cx="5824290" cy="468485"/>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3074" name="Object 2"/>
          <p:cNvGraphicFramePr>
            <a:graphicFrameLocks noChangeAspect="1"/>
          </p:cNvGraphicFramePr>
          <p:nvPr/>
        </p:nvGraphicFramePr>
        <p:xfrm>
          <a:off x="198904" y="901701"/>
          <a:ext cx="6470456" cy="7198692"/>
        </p:xfrm>
        <a:graphic>
          <a:graphicData uri="http://schemas.openxmlformats.org/presentationml/2006/ole">
            <mc:AlternateContent xmlns:mc="http://schemas.openxmlformats.org/markup-compatibility/2006">
              <mc:Choice xmlns:v="urn:schemas-microsoft-com:vml" Requires="v">
                <p:oleObj spid="_x0000_s3077" name="Documento" r:id="rId6" imgW="6648640" imgH="7408246" progId="Word.Document.12">
                  <p:embed/>
                </p:oleObj>
              </mc:Choice>
              <mc:Fallback>
                <p:oleObj name="Documento" r:id="rId6" imgW="6648640" imgH="7408246"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904" y="901701"/>
                        <a:ext cx="6470456" cy="7198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346948" y="8572528"/>
            <a:ext cx="341760" cy="276999"/>
          </a:xfrm>
          <a:prstGeom prst="rect">
            <a:avLst/>
          </a:prstGeom>
          <a:noFill/>
        </p:spPr>
        <p:txBody>
          <a:bodyPr wrap="none" rtlCol="0">
            <a:spAutoFit/>
          </a:bodyPr>
          <a:lstStyle/>
          <a:p>
            <a:r>
              <a:rPr lang="es-ES" sz="1200" dirty="0" smtClean="0"/>
              <a:t>14</a:t>
            </a:r>
            <a:endParaRPr lang="es-E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15</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1"/>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4098" name="Object 2"/>
          <p:cNvGraphicFramePr>
            <a:graphicFrameLocks noChangeAspect="1"/>
          </p:cNvGraphicFramePr>
          <p:nvPr/>
        </p:nvGraphicFramePr>
        <p:xfrm>
          <a:off x="144463" y="877888"/>
          <a:ext cx="6581775" cy="6461125"/>
        </p:xfrm>
        <a:graphic>
          <a:graphicData uri="http://schemas.openxmlformats.org/presentationml/2006/ole">
            <mc:AlternateContent xmlns:mc="http://schemas.openxmlformats.org/markup-compatibility/2006">
              <mc:Choice xmlns:v="urn:schemas-microsoft-com:vml" Requires="v">
                <p:oleObj spid="_x0000_s4101" name="Documento" r:id="rId6" imgW="6854825" imgH="6743815" progId="Word.Document.12">
                  <p:embed/>
                </p:oleObj>
              </mc:Choice>
              <mc:Fallback>
                <p:oleObj name="Documento" r:id="rId6" imgW="6854825" imgH="6743815"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63" y="877888"/>
                        <a:ext cx="6581775" cy="646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16</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604536"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5122" name="Object 2"/>
          <p:cNvGraphicFramePr>
            <a:graphicFrameLocks noChangeAspect="1"/>
          </p:cNvGraphicFramePr>
          <p:nvPr/>
        </p:nvGraphicFramePr>
        <p:xfrm>
          <a:off x="144463" y="782638"/>
          <a:ext cx="6581775" cy="7988300"/>
        </p:xfrm>
        <a:graphic>
          <a:graphicData uri="http://schemas.openxmlformats.org/presentationml/2006/ole">
            <mc:AlternateContent xmlns:mc="http://schemas.openxmlformats.org/markup-compatibility/2006">
              <mc:Choice xmlns:v="urn:schemas-microsoft-com:vml" Requires="v">
                <p:oleObj spid="_x0000_s5125" name="Documento" r:id="rId6" imgW="6595385" imgH="8020402" progId="Word.Document.12">
                  <p:embed/>
                </p:oleObj>
              </mc:Choice>
              <mc:Fallback>
                <p:oleObj name="Documento" r:id="rId6" imgW="6595385" imgH="8020402"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63" y="782638"/>
                        <a:ext cx="6581775" cy="798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16</a:t>
            </a:r>
            <a:endParaRPr lang="es-E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17</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78627"/>
            <a:ext cx="6040314" cy="485861"/>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6146" name="Object 2"/>
          <p:cNvGraphicFramePr>
            <a:graphicFrameLocks noChangeAspect="1"/>
          </p:cNvGraphicFramePr>
          <p:nvPr/>
        </p:nvGraphicFramePr>
        <p:xfrm>
          <a:off x="196850" y="501650"/>
          <a:ext cx="6651625" cy="9180513"/>
        </p:xfrm>
        <a:graphic>
          <a:graphicData uri="http://schemas.openxmlformats.org/presentationml/2006/ole">
            <mc:AlternateContent xmlns:mc="http://schemas.openxmlformats.org/markup-compatibility/2006">
              <mc:Choice xmlns:v="urn:schemas-microsoft-com:vml" Requires="v">
                <p:oleObj spid="_x0000_s6149" name="Documento" r:id="rId6" imgW="5896589" imgH="8164969" progId="Word.Document.12">
                  <p:embed/>
                </p:oleObj>
              </mc:Choice>
              <mc:Fallback>
                <p:oleObj name="Documento" r:id="rId6" imgW="5896589" imgH="8164969"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50" y="501650"/>
                        <a:ext cx="6651625" cy="918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18</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602826" y="8472835"/>
            <a:ext cx="6112322" cy="491653"/>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7170" name="Object 2"/>
          <p:cNvGraphicFramePr>
            <a:graphicFrameLocks noChangeAspect="1"/>
          </p:cNvGraphicFramePr>
          <p:nvPr/>
        </p:nvGraphicFramePr>
        <p:xfrm>
          <a:off x="981075" y="752475"/>
          <a:ext cx="5091113" cy="4572000"/>
        </p:xfrm>
        <a:graphic>
          <a:graphicData uri="http://schemas.openxmlformats.org/presentationml/2006/ole">
            <mc:AlternateContent xmlns:mc="http://schemas.openxmlformats.org/markup-compatibility/2006">
              <mc:Choice xmlns:v="urn:schemas-microsoft-com:vml" Requires="v">
                <p:oleObj spid="_x0000_s7173" name="Documento" r:id="rId6" imgW="7634224" imgH="6958322" progId="Word.Document.12">
                  <p:embed/>
                </p:oleObj>
              </mc:Choice>
              <mc:Fallback>
                <p:oleObj name="Documento" r:id="rId6" imgW="7634224" imgH="6958322"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075" y="752475"/>
                        <a:ext cx="50911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16"/>
          <p:cNvPicPr>
            <a:picLocks noChangeAspect="1" noChangeArrowheads="1"/>
          </p:cNvPicPr>
          <p:nvPr/>
        </p:nvPicPr>
        <p:blipFill>
          <a:blip r:embed="rId8" cstate="print"/>
          <a:srcRect/>
          <a:stretch>
            <a:fillRect/>
          </a:stretch>
        </p:blipFill>
        <p:spPr bwMode="auto">
          <a:xfrm>
            <a:off x="1340768" y="4716016"/>
            <a:ext cx="4176464" cy="3004577"/>
          </a:xfrm>
          <a:prstGeom prst="rect">
            <a:avLst/>
          </a:prstGeom>
          <a:noFill/>
          <a:ln w="9525">
            <a:noFill/>
            <a:miter lim="800000"/>
            <a:headEnd/>
            <a:tailEnd/>
          </a:ln>
          <a:effectLst/>
        </p:spPr>
      </p:pic>
      <p:sp>
        <p:nvSpPr>
          <p:cNvPr id="8" name="7 CuadroTexto"/>
          <p:cNvSpPr txBox="1"/>
          <p:nvPr/>
        </p:nvSpPr>
        <p:spPr>
          <a:xfrm>
            <a:off x="178424" y="8572528"/>
            <a:ext cx="341760" cy="276999"/>
          </a:xfrm>
          <a:prstGeom prst="rect">
            <a:avLst/>
          </a:prstGeom>
          <a:noFill/>
        </p:spPr>
        <p:txBody>
          <a:bodyPr wrap="none" rtlCol="0">
            <a:spAutoFit/>
          </a:bodyPr>
          <a:lstStyle/>
          <a:p>
            <a:r>
              <a:rPr lang="es-ES" sz="1200" dirty="0" smtClean="0"/>
              <a:t>18</a:t>
            </a:r>
            <a:endParaRPr lang="es-E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19</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52982" y="8490211"/>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620688" y="1051523"/>
            <a:ext cx="5328592" cy="7120877"/>
          </a:xfrm>
          <a:prstGeom prst="rect">
            <a:avLst/>
          </a:prstGeom>
          <a:noFill/>
          <a:ln w="9525">
            <a:noFill/>
            <a:miter lim="800000"/>
            <a:headEnd/>
            <a:tailEnd/>
          </a:ln>
        </p:spPr>
      </p:pic>
      <p:sp>
        <p:nvSpPr>
          <p:cNvPr id="7" name="6 CuadroTexto"/>
          <p:cNvSpPr txBox="1"/>
          <p:nvPr/>
        </p:nvSpPr>
        <p:spPr>
          <a:xfrm>
            <a:off x="1268760" y="683568"/>
            <a:ext cx="5112568" cy="369332"/>
          </a:xfrm>
          <a:prstGeom prst="rect">
            <a:avLst/>
          </a:prstGeom>
          <a:noFill/>
        </p:spPr>
        <p:txBody>
          <a:bodyPr wrap="square" rtlCol="0">
            <a:spAutoFit/>
          </a:bodyPr>
          <a:lstStyle/>
          <a:p>
            <a:r>
              <a:rPr lang="es-MX" dirty="0" smtClean="0">
                <a:latin typeface="Berlin Sans FB" pitchFamily="34" charset="0"/>
              </a:rPr>
              <a:t>CONTEXTO GEOGRAFICO AMBIENTAL.</a:t>
            </a:r>
            <a:endParaRPr lang="es-MX" dirty="0">
              <a:latin typeface="Berlin Sans FB"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2</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52982" y="8461251"/>
            <a:ext cx="6256338" cy="50323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sp>
        <p:nvSpPr>
          <p:cNvPr id="6" name="5 CuadroTexto"/>
          <p:cNvSpPr txBox="1"/>
          <p:nvPr/>
        </p:nvSpPr>
        <p:spPr>
          <a:xfrm>
            <a:off x="116632" y="683568"/>
            <a:ext cx="6669360" cy="8556188"/>
          </a:xfrm>
          <a:prstGeom prst="rect">
            <a:avLst/>
          </a:prstGeom>
          <a:noFill/>
        </p:spPr>
        <p:txBody>
          <a:bodyPr wrap="square" rtlCol="0">
            <a:spAutoFit/>
          </a:bodyPr>
          <a:lstStyle/>
          <a:p>
            <a:pPr algn="just"/>
            <a:r>
              <a:rPr lang="es-MX" sz="1100" dirty="0" smtClean="0">
                <a:latin typeface="Berlin Sans FB" pitchFamily="34" charset="0"/>
              </a:rPr>
              <a:t> </a:t>
            </a:r>
            <a:r>
              <a:rPr lang="es-ES" sz="1100" dirty="0" smtClean="0">
                <a:latin typeface="Berlin Sans FB" pitchFamily="34" charset="0"/>
              </a:rPr>
              <a:t>El Plan de Desarrollo Municipal es un instrumento de planeación que orientará las inversiones públicas y mejorará la coordinación y la concertación  entre  los tres órdenes de gobierno con las organizaciones civiles y de  productores e instituciones  privadas.</a:t>
            </a:r>
          </a:p>
          <a:p>
            <a:pPr algn="just"/>
            <a:endParaRPr lang="es-MX" sz="1100" dirty="0" smtClean="0">
              <a:latin typeface="Berlin Sans FB" pitchFamily="34" charset="0"/>
            </a:endParaRPr>
          </a:p>
          <a:p>
            <a:pPr algn="just"/>
            <a:r>
              <a:rPr lang="es-ES" sz="1100" dirty="0" smtClean="0">
                <a:latin typeface="Berlin Sans FB" pitchFamily="34" charset="0"/>
              </a:rPr>
              <a:t>Este documento Invita a la opinión de todos los ciudadanos de San Martin de Bolaños y considera sus necesidades expresándolas en proyectos viables, con mecanismos que califican y valoran el quehacer de la función pública.</a:t>
            </a:r>
          </a:p>
          <a:p>
            <a:pPr algn="just"/>
            <a:endParaRPr lang="es-MX" sz="1100" dirty="0" smtClean="0">
              <a:latin typeface="Berlin Sans FB" pitchFamily="34" charset="0"/>
            </a:endParaRPr>
          </a:p>
          <a:p>
            <a:pPr algn="just"/>
            <a:r>
              <a:rPr lang="es-ES" sz="1100" dirty="0" smtClean="0">
                <a:latin typeface="Berlin Sans FB" pitchFamily="34" charset="0"/>
              </a:rPr>
              <a:t>Con ello se busca la construcción  de un desarrollo, equilibrado y sustentable a fin de arribar,  en el mediano plazo,  al San Martin de Bolaños  que todos queremos.</a:t>
            </a:r>
          </a:p>
          <a:p>
            <a:pPr algn="just"/>
            <a:endParaRPr lang="es-MX" sz="1100" dirty="0" smtClean="0">
              <a:latin typeface="Berlin Sans FB" pitchFamily="34" charset="0"/>
            </a:endParaRPr>
          </a:p>
          <a:p>
            <a:pPr algn="just"/>
            <a:r>
              <a:rPr lang="es-MX" sz="1100" dirty="0" smtClean="0">
                <a:latin typeface="Berlin Sans FB" pitchFamily="34" charset="0"/>
              </a:rPr>
              <a:t>En la actualidad el Plan de Desarrollo Municipal es un instrumento eficaz para darle forma y rumbo a  los ayuntamientos municipales es a través de la planeación que se logra mejorar los sistemas de trabajo y aplicar con mayor eficacia los recursos financieros, administrativos, técnicos, reglamentarios,  operativos  y  humanos  con  los  que  cuenta  nuestro  municipio  y  que  en conjunto deben estar al servicio de proyectos para el desarrollo social integral.</a:t>
            </a:r>
          </a:p>
          <a:p>
            <a:pPr algn="just"/>
            <a:endParaRPr lang="es-MX" sz="1100" dirty="0" smtClean="0">
              <a:latin typeface="Berlin Sans FB" pitchFamily="34" charset="0"/>
            </a:endParaRPr>
          </a:p>
          <a:p>
            <a:pPr algn="just"/>
            <a:r>
              <a:rPr lang="es-MX" sz="1100" dirty="0" smtClean="0">
                <a:latin typeface="Berlin Sans FB" pitchFamily="34" charset="0"/>
              </a:rPr>
              <a:t>El  propósito general del Plan de Desarrollo  Municipal es  orientar  el  conjunto  de políticas  gubernamentales,  programas  de  trabajo,  inversiones, así  como el conjunto  de actos  de  gobierno, debidamente  articulados  con las instancias federales y estatales, suficientemente sustentadas en las concertaciones sociales, sin las cuales,   este documento no tendría mayor validez y consecuente aplicación.</a:t>
            </a:r>
          </a:p>
          <a:p>
            <a:pPr algn="just"/>
            <a:endParaRPr lang="es-MX" sz="1100" dirty="0" smtClean="0">
              <a:latin typeface="Berlin Sans FB" pitchFamily="34" charset="0"/>
            </a:endParaRPr>
          </a:p>
          <a:p>
            <a:pPr algn="just"/>
            <a:r>
              <a:rPr lang="es-MX" sz="1100" dirty="0" smtClean="0">
                <a:latin typeface="Berlin Sans FB" pitchFamily="34" charset="0"/>
              </a:rPr>
              <a:t>Por medio de este podremos  programar las acciones del gobierno municipal estableciendo un orden de prioridades, procura un desarrollo equilibrado del conjunto de localidades que forman parte del municipio; impulsa el rescate y conservación de los recursos naturales; promueve  la  concurrencia  social  en  la  solución  de  las  demandas  urbanas,  rurales  y regionales.</a:t>
            </a:r>
          </a:p>
          <a:p>
            <a:pPr algn="just"/>
            <a:r>
              <a:rPr lang="es-MX" sz="1100" dirty="0" smtClean="0">
                <a:latin typeface="Berlin Sans FB" pitchFamily="34" charset="0"/>
              </a:rPr>
              <a:t> </a:t>
            </a:r>
          </a:p>
          <a:p>
            <a:pPr algn="just"/>
            <a:r>
              <a:rPr lang="es-MX" sz="1100" dirty="0" smtClean="0">
                <a:latin typeface="Berlin Sans FB" pitchFamily="34" charset="0"/>
              </a:rPr>
              <a:t>Esta administración municipal, se basa y acepta que el Plan Municipal de Desarrollo es el instrumento  político  en el cual se precisan objetivos,  establecen  metas  especificas, definen estrategias para la definición de compromisos sociales y gubernamentales.</a:t>
            </a:r>
          </a:p>
          <a:p>
            <a:pPr algn="just"/>
            <a:r>
              <a:rPr lang="es-MX" sz="1100" dirty="0" smtClean="0">
                <a:latin typeface="Berlin Sans FB" pitchFamily="34" charset="0"/>
              </a:rPr>
              <a:t>    El Plan tendrá viabilidad en la misma medida en que el conjunto de actores y gestores sociales, sigan participando en la ejecución de lo aquí plasmado, tal y como lo hicieron durante la formulación del presente Plan Municipal de Desarrollo.</a:t>
            </a:r>
          </a:p>
          <a:p>
            <a:pPr algn="just"/>
            <a:r>
              <a:rPr lang="es-MX" sz="1100" dirty="0" smtClean="0">
                <a:latin typeface="Berlin Sans FB" pitchFamily="34" charset="0"/>
              </a:rPr>
              <a:t/>
            </a:r>
            <a:br>
              <a:rPr lang="es-MX" sz="1100" dirty="0" smtClean="0">
                <a:latin typeface="Berlin Sans FB" pitchFamily="34" charset="0"/>
              </a:rPr>
            </a:br>
            <a:r>
              <a:rPr lang="es-MX" sz="1100" dirty="0" smtClean="0">
                <a:latin typeface="Berlin Sans FB" pitchFamily="34" charset="0"/>
              </a:rPr>
              <a:t>El  objetivo fundamental de la planeación  para  el desarrollo es el mejoramiento en la calidad de vida de todos y cada uno de los habitantes del Municipio.</a:t>
            </a:r>
          </a:p>
          <a:p>
            <a:pPr algn="just"/>
            <a:r>
              <a:rPr lang="es-MX" sz="1100" dirty="0" smtClean="0">
                <a:latin typeface="Berlin Sans FB" pitchFamily="34" charset="0"/>
              </a:rPr>
              <a:t> </a:t>
            </a:r>
          </a:p>
          <a:p>
            <a:pPr algn="just"/>
            <a:r>
              <a:rPr lang="es-MX" sz="1100" dirty="0" smtClean="0">
                <a:latin typeface="Berlin Sans FB" pitchFamily="34" charset="0"/>
              </a:rPr>
              <a:t>Debemos hacer del ayuntamiento un centro para la toma de decisiones conjuntas y fundamentadas en un sistema permanente de planeación y trabajo y al mismo tiempo, ampliar los espacios de concurrencia y participación de la sociedad en su conjunto.</a:t>
            </a:r>
          </a:p>
          <a:p>
            <a:pPr algn="just"/>
            <a:endParaRPr lang="es-MX" sz="1100" dirty="0" smtClean="0">
              <a:latin typeface="Berlin Sans FB" pitchFamily="34" charset="0"/>
            </a:endParaRPr>
          </a:p>
          <a:p>
            <a:pPr algn="just"/>
            <a:r>
              <a:rPr lang="es-MX" sz="1100" dirty="0" smtClean="0">
                <a:latin typeface="Berlin Sans FB" pitchFamily="34" charset="0"/>
              </a:rPr>
              <a:t>               Este es el Plan Municipal de Desarrollo, en manos de todos nosotros está hacerlo realidad.</a:t>
            </a:r>
          </a:p>
          <a:p>
            <a:r>
              <a:rPr lang="es-MX" sz="1100" dirty="0" smtClean="0">
                <a:latin typeface="Berlin Sans FB" pitchFamily="34" charset="0"/>
              </a:rPr>
              <a:t> </a:t>
            </a:r>
          </a:p>
          <a:p>
            <a:r>
              <a:rPr lang="es-MX" sz="1100" b="1" dirty="0" smtClean="0">
                <a:latin typeface="Berlin Sans FB" pitchFamily="34" charset="0"/>
              </a:rPr>
              <a:t>                                              JÓSE MIGUEL ÁLGEL FERNÁNDEZ SOTO</a:t>
            </a:r>
            <a:endParaRPr lang="es-MX" sz="1100" dirty="0" smtClean="0">
              <a:latin typeface="Berlin Sans FB" pitchFamily="34" charset="0"/>
            </a:endParaRPr>
          </a:p>
          <a:p>
            <a:r>
              <a:rPr lang="es-MX" sz="1100" b="1" dirty="0" smtClean="0">
                <a:latin typeface="Berlin Sans FB" pitchFamily="34" charset="0"/>
              </a:rPr>
              <a:t>                        PRESIDENTE  MUNICIPAL DE SAN MARTIN DE BOLAÑOS, JALISCO</a:t>
            </a:r>
            <a:endParaRPr lang="es-MX" sz="1100" dirty="0" smtClean="0">
              <a:latin typeface="Berlin Sans FB" pitchFamily="34" charset="0"/>
            </a:endParaRPr>
          </a:p>
          <a:p>
            <a:r>
              <a:rPr lang="es-MX" sz="1100" b="1" dirty="0" smtClean="0">
                <a:latin typeface="Berlin Sans FB" pitchFamily="34" charset="0"/>
              </a:rPr>
              <a:t>                                                                            2012/2015</a:t>
            </a:r>
            <a:endParaRPr lang="es-MX" sz="1100" dirty="0" smtClean="0">
              <a:latin typeface="Berlin Sans FB" pitchFamily="34" charset="0"/>
            </a:endParaRPr>
          </a:p>
          <a:p>
            <a:r>
              <a:rPr lang="es-MX" sz="1100" dirty="0" smtClean="0">
                <a:latin typeface="Berlin Sans FB" pitchFamily="34" charset="0"/>
              </a:rPr>
              <a:t> </a:t>
            </a:r>
          </a:p>
          <a:p>
            <a:endParaRPr lang="es-MX" sz="1100" dirty="0" smtClean="0">
              <a:latin typeface="Berlin Sans FB" pitchFamily="34" charset="0"/>
            </a:endParaRPr>
          </a:p>
          <a:p>
            <a:endParaRPr lang="es-MX" sz="1100" dirty="0">
              <a:latin typeface="Berlin Sans FB" pitchFamily="34" charset="0"/>
            </a:endParaRPr>
          </a:p>
        </p:txBody>
      </p:sp>
      <p:sp>
        <p:nvSpPr>
          <p:cNvPr id="7" name="6 Rectángulo"/>
          <p:cNvSpPr/>
          <p:nvPr/>
        </p:nvSpPr>
        <p:spPr>
          <a:xfrm>
            <a:off x="3356992" y="323528"/>
            <a:ext cx="2808312" cy="2880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MENSAJE DEL PRESIDENTE</a:t>
            </a:r>
            <a:endParaRPr lang="es-E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20</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603966" y="8484419"/>
            <a:ext cx="5968306" cy="480069"/>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619618" y="500034"/>
            <a:ext cx="5761710" cy="7999075"/>
          </a:xfrm>
          <a:prstGeom prst="rect">
            <a:avLst/>
          </a:prstGeom>
          <a:noFill/>
          <a:ln w="9525">
            <a:noFill/>
            <a:miter lim="800000"/>
            <a:headEnd/>
            <a:tailEnd/>
          </a:ln>
        </p:spPr>
      </p:pic>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20</a:t>
            </a:r>
            <a:endParaRPr lang="es-E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21</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52982" y="8484419"/>
            <a:ext cx="5968306" cy="480069"/>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b="9440"/>
          <a:stretch>
            <a:fillRect/>
          </a:stretch>
        </p:blipFill>
        <p:spPr bwMode="auto">
          <a:xfrm>
            <a:off x="614363" y="539552"/>
            <a:ext cx="5629275" cy="71287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22</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74741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8194" name="Object 2"/>
          <p:cNvGraphicFramePr>
            <a:graphicFrameLocks noChangeAspect="1"/>
          </p:cNvGraphicFramePr>
          <p:nvPr/>
        </p:nvGraphicFramePr>
        <p:xfrm>
          <a:off x="204788" y="722313"/>
          <a:ext cx="6316662" cy="6773862"/>
        </p:xfrm>
        <a:graphic>
          <a:graphicData uri="http://schemas.openxmlformats.org/presentationml/2006/ole">
            <mc:AlternateContent xmlns:mc="http://schemas.openxmlformats.org/markup-compatibility/2006">
              <mc:Choice xmlns:v="urn:schemas-microsoft-com:vml" Requires="v">
                <p:oleObj spid="_x0000_s8197" name="Documento" r:id="rId6" imgW="6854825" imgH="7367147" progId="Word.Document.12">
                  <p:embed/>
                </p:oleObj>
              </mc:Choice>
              <mc:Fallback>
                <p:oleObj name="Documento" r:id="rId6" imgW="6854825" imgH="7367147"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788" y="722313"/>
                        <a:ext cx="6316662" cy="677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22</a:t>
            </a:r>
            <a:endParaRPr lang="es-E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23</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9218" name="Object 2"/>
          <p:cNvGraphicFramePr>
            <a:graphicFrameLocks noChangeAspect="1"/>
          </p:cNvGraphicFramePr>
          <p:nvPr/>
        </p:nvGraphicFramePr>
        <p:xfrm>
          <a:off x="144463" y="1121420"/>
          <a:ext cx="6665912" cy="7339012"/>
        </p:xfrm>
        <a:graphic>
          <a:graphicData uri="http://schemas.openxmlformats.org/presentationml/2006/ole">
            <mc:AlternateContent xmlns:mc="http://schemas.openxmlformats.org/markup-compatibility/2006">
              <mc:Choice xmlns:v="urn:schemas-microsoft-com:vml" Requires="v">
                <p:oleObj spid="_x0000_s9221" name="Documento" r:id="rId6" imgW="6854825" imgH="7562547" progId="Word.Document.12">
                  <p:embed/>
                </p:oleObj>
              </mc:Choice>
              <mc:Fallback>
                <p:oleObj name="Documento" r:id="rId6" imgW="6854825" imgH="7562547"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63" y="1121420"/>
                        <a:ext cx="6665912" cy="733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24</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818850"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10242" name="Object 2"/>
          <p:cNvGraphicFramePr>
            <a:graphicFrameLocks noChangeAspect="1"/>
          </p:cNvGraphicFramePr>
          <p:nvPr/>
        </p:nvGraphicFramePr>
        <p:xfrm>
          <a:off x="252413" y="866775"/>
          <a:ext cx="6329362" cy="7326313"/>
        </p:xfrm>
        <a:graphic>
          <a:graphicData uri="http://schemas.openxmlformats.org/presentationml/2006/ole">
            <mc:AlternateContent xmlns:mc="http://schemas.openxmlformats.org/markup-compatibility/2006">
              <mc:Choice xmlns:v="urn:schemas-microsoft-com:vml" Requires="v">
                <p:oleObj spid="_x0000_s10245" name="Documento" r:id="rId6" imgW="6861302" imgH="7966325" progId="Word.Document.12">
                  <p:embed/>
                </p:oleObj>
              </mc:Choice>
              <mc:Fallback>
                <p:oleObj name="Documento" r:id="rId6" imgW="6861302" imgH="7966325"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413" y="866775"/>
                        <a:ext cx="6329362" cy="732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24</a:t>
            </a:r>
            <a:endParaRPr lang="es-E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25</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285728" y="8501090"/>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11266" name="Object 2"/>
          <p:cNvGraphicFramePr>
            <a:graphicFrameLocks noChangeAspect="1"/>
          </p:cNvGraphicFramePr>
          <p:nvPr/>
        </p:nvGraphicFramePr>
        <p:xfrm>
          <a:off x="266700" y="866775"/>
          <a:ext cx="5972175" cy="6648450"/>
        </p:xfrm>
        <a:graphic>
          <a:graphicData uri="http://schemas.openxmlformats.org/presentationml/2006/ole">
            <mc:AlternateContent xmlns:mc="http://schemas.openxmlformats.org/markup-compatibility/2006">
              <mc:Choice xmlns:v="urn:schemas-microsoft-com:vml" Requires="v">
                <p:oleObj spid="_x0000_s11269" name="Documento" r:id="rId6" imgW="6867419" imgH="7654839" progId="Word.Document.12">
                  <p:embed/>
                </p:oleObj>
              </mc:Choice>
              <mc:Fallback>
                <p:oleObj name="Documento" r:id="rId6" imgW="6867419" imgH="7654839"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 y="866775"/>
                        <a:ext cx="5972175" cy="664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26</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675974"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12290" name="Object 2"/>
          <p:cNvGraphicFramePr>
            <a:graphicFrameLocks noChangeAspect="1"/>
          </p:cNvGraphicFramePr>
          <p:nvPr/>
        </p:nvGraphicFramePr>
        <p:xfrm>
          <a:off x="152400" y="1019175"/>
          <a:ext cx="6181725" cy="6848475"/>
        </p:xfrm>
        <a:graphic>
          <a:graphicData uri="http://schemas.openxmlformats.org/presentationml/2006/ole">
            <mc:AlternateContent xmlns:mc="http://schemas.openxmlformats.org/markup-compatibility/2006">
              <mc:Choice xmlns:v="urn:schemas-microsoft-com:vml" Requires="v">
                <p:oleObj spid="_x0000_s12293" name="Documento" r:id="rId6" imgW="6867419" imgH="7627800" progId="Word.Document.12">
                  <p:embed/>
                </p:oleObj>
              </mc:Choice>
              <mc:Fallback>
                <p:oleObj name="Documento" r:id="rId6" imgW="6867419" imgH="7627800"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19175"/>
                        <a:ext cx="6181725"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26</a:t>
            </a:r>
            <a:endParaRPr lang="es-E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27</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13314" name="Object 2"/>
          <p:cNvGraphicFramePr>
            <a:graphicFrameLocks noChangeAspect="1"/>
          </p:cNvGraphicFramePr>
          <p:nvPr/>
        </p:nvGraphicFramePr>
        <p:xfrm>
          <a:off x="0" y="676275"/>
          <a:ext cx="6800850" cy="7810500"/>
        </p:xfrm>
        <a:graphic>
          <a:graphicData uri="http://schemas.openxmlformats.org/presentationml/2006/ole">
            <mc:AlternateContent xmlns:mc="http://schemas.openxmlformats.org/markup-compatibility/2006">
              <mc:Choice xmlns:v="urn:schemas-microsoft-com:vml" Requires="v">
                <p:oleObj spid="_x0000_s13317" name="Documento" r:id="rId6" imgW="6873896" imgH="7904316" progId="Word.Document.12">
                  <p:embed/>
                </p:oleObj>
              </mc:Choice>
              <mc:Fallback>
                <p:oleObj name="Documento" r:id="rId6" imgW="6873896" imgH="7904316"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76275"/>
                        <a:ext cx="6800850" cy="781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28</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74741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14338" name="Object 2"/>
          <p:cNvGraphicFramePr>
            <a:graphicFrameLocks noChangeAspect="1"/>
          </p:cNvGraphicFramePr>
          <p:nvPr/>
        </p:nvGraphicFramePr>
        <p:xfrm>
          <a:off x="314325" y="1028700"/>
          <a:ext cx="6038850" cy="6581775"/>
        </p:xfrm>
        <a:graphic>
          <a:graphicData uri="http://schemas.openxmlformats.org/presentationml/2006/ole">
            <mc:AlternateContent xmlns:mc="http://schemas.openxmlformats.org/markup-compatibility/2006">
              <mc:Choice xmlns:v="urn:schemas-microsoft-com:vml" Requires="v">
                <p:oleObj spid="_x0000_s14341" name="Documento" r:id="rId6" imgW="6867419" imgH="7497293" progId="Word.Document.12">
                  <p:embed/>
                </p:oleObj>
              </mc:Choice>
              <mc:Fallback>
                <p:oleObj name="Documento" r:id="rId6" imgW="6867419" imgH="7497293"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 y="1028700"/>
                        <a:ext cx="6038850"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28</a:t>
            </a:r>
            <a:endParaRPr lang="es-E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29</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15362" name="Object 2"/>
          <p:cNvGraphicFramePr>
            <a:graphicFrameLocks noChangeAspect="1"/>
          </p:cNvGraphicFramePr>
          <p:nvPr/>
        </p:nvGraphicFramePr>
        <p:xfrm>
          <a:off x="419100" y="990600"/>
          <a:ext cx="6248400" cy="7067550"/>
        </p:xfrm>
        <a:graphic>
          <a:graphicData uri="http://schemas.openxmlformats.org/presentationml/2006/ole">
            <mc:AlternateContent xmlns:mc="http://schemas.openxmlformats.org/markup-compatibility/2006">
              <mc:Choice xmlns:v="urn:schemas-microsoft-com:vml" Requires="v">
                <p:oleObj spid="_x0000_s15365" name="Documento" r:id="rId6" imgW="6867419" imgH="7788230" progId="Word.Document.12">
                  <p:embed/>
                </p:oleObj>
              </mc:Choice>
              <mc:Fallback>
                <p:oleObj name="Documento" r:id="rId6" imgW="6867419" imgH="7788230"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 y="990600"/>
                        <a:ext cx="6248400" cy="706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3</a:t>
            </a:fld>
            <a:endParaRPr lang="es-MX" dirty="0"/>
          </a:p>
        </p:txBody>
      </p:sp>
      <p:pic>
        <p:nvPicPr>
          <p:cNvPr id="5" name="Picture 2"/>
          <p:cNvPicPr>
            <a:picLocks noChangeAspect="1" noChangeArrowheads="1"/>
          </p:cNvPicPr>
          <p:nvPr/>
        </p:nvPicPr>
        <p:blipFill>
          <a:blip r:embed="rId2" cstate="print"/>
          <a:srcRect/>
          <a:stretch>
            <a:fillRect/>
          </a:stretch>
        </p:blipFill>
        <p:spPr bwMode="auto">
          <a:xfrm>
            <a:off x="52982" y="8461251"/>
            <a:ext cx="6256338" cy="503237"/>
          </a:xfrm>
          <a:prstGeom prst="rect">
            <a:avLst/>
          </a:prstGeom>
          <a:noFill/>
          <a:ln w="9525">
            <a:noFill/>
            <a:miter lim="800000"/>
            <a:headEnd/>
            <a:tailEnd/>
          </a:ln>
          <a:effectLst/>
        </p:spPr>
      </p:pic>
      <p:pic>
        <p:nvPicPr>
          <p:cNvPr id="6"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sp>
        <p:nvSpPr>
          <p:cNvPr id="7" name="6 CuadroTexto"/>
          <p:cNvSpPr txBox="1"/>
          <p:nvPr/>
        </p:nvSpPr>
        <p:spPr>
          <a:xfrm>
            <a:off x="189447" y="2609200"/>
            <a:ext cx="6623929" cy="738664"/>
          </a:xfrm>
          <a:prstGeom prst="rect">
            <a:avLst/>
          </a:prstGeom>
          <a:noFill/>
        </p:spPr>
        <p:txBody>
          <a:bodyPr wrap="none" rtlCol="0">
            <a:spAutoFit/>
          </a:bodyPr>
          <a:lstStyle/>
          <a:p>
            <a:r>
              <a:rPr lang="es-ES" sz="1400" b="1" dirty="0">
                <a:latin typeface="Berlin Sans FB Demi" pitchFamily="34" charset="0"/>
              </a:rPr>
              <a:t>Este documento </a:t>
            </a:r>
            <a:r>
              <a:rPr lang="es-ES" sz="1400" b="1" dirty="0" smtClean="0">
                <a:latin typeface="Berlin Sans FB Demi" pitchFamily="34" charset="0"/>
              </a:rPr>
              <a:t>una guía </a:t>
            </a:r>
            <a:r>
              <a:rPr lang="es-ES" sz="1400" b="1" dirty="0">
                <a:latin typeface="Berlin Sans FB Demi" pitchFamily="34" charset="0"/>
              </a:rPr>
              <a:t>de </a:t>
            </a:r>
            <a:r>
              <a:rPr lang="es-ES" sz="1400" b="1" dirty="0" smtClean="0">
                <a:latin typeface="Berlin Sans FB Demi" pitchFamily="34" charset="0"/>
              </a:rPr>
              <a:t>trabajo , basado </a:t>
            </a:r>
            <a:r>
              <a:rPr lang="es-ES" sz="1400" b="1" dirty="0">
                <a:latin typeface="Berlin Sans FB Demi" pitchFamily="34" charset="0"/>
              </a:rPr>
              <a:t>en el Plan de Desarrollo Municipal</a:t>
            </a:r>
            <a:r>
              <a:rPr lang="es-ES" sz="1400" b="1" dirty="0" smtClean="0">
                <a:latin typeface="Berlin Sans FB Demi" pitchFamily="34" charset="0"/>
              </a:rPr>
              <a:t>,</a:t>
            </a:r>
          </a:p>
          <a:p>
            <a:r>
              <a:rPr lang="es-ES" sz="1400" b="1" dirty="0" smtClean="0">
                <a:latin typeface="Berlin Sans FB Demi" pitchFamily="34" charset="0"/>
              </a:rPr>
              <a:t> </a:t>
            </a:r>
            <a:r>
              <a:rPr lang="es-ES" sz="1400" b="1" dirty="0">
                <a:latin typeface="Berlin Sans FB Demi" pitchFamily="34" charset="0"/>
              </a:rPr>
              <a:t>el cual permitirá conducir </a:t>
            </a:r>
            <a:r>
              <a:rPr lang="es-ES" sz="1400" b="1" dirty="0" smtClean="0">
                <a:latin typeface="Berlin Sans FB Demi" pitchFamily="34" charset="0"/>
              </a:rPr>
              <a:t>de manera </a:t>
            </a:r>
            <a:r>
              <a:rPr lang="es-ES" sz="1400" b="1" dirty="0">
                <a:latin typeface="Berlin Sans FB Demi" pitchFamily="34" charset="0"/>
              </a:rPr>
              <a:t>clara la ejecución de actividades que </a:t>
            </a:r>
            <a:endParaRPr lang="es-ES" sz="1400" b="1" dirty="0" smtClean="0">
              <a:latin typeface="Berlin Sans FB Demi" pitchFamily="34" charset="0"/>
            </a:endParaRPr>
          </a:p>
          <a:p>
            <a:r>
              <a:rPr lang="es-ES" sz="1400" b="1" dirty="0" smtClean="0">
                <a:latin typeface="Berlin Sans FB Demi" pitchFamily="34" charset="0"/>
              </a:rPr>
              <a:t>permitirán al Ayuntamiento </a:t>
            </a:r>
            <a:r>
              <a:rPr lang="es-ES" sz="1400" b="1" dirty="0">
                <a:latin typeface="Berlin Sans FB Demi" pitchFamily="34" charset="0"/>
              </a:rPr>
              <a:t>alcanzar sus objetivos.</a:t>
            </a:r>
            <a:endParaRPr lang="es-ES" sz="1400" dirty="0">
              <a:latin typeface="Berlin Sans FB Demi" pitchFamily="34" charset="0"/>
            </a:endParaRPr>
          </a:p>
        </p:txBody>
      </p:sp>
      <p:sp>
        <p:nvSpPr>
          <p:cNvPr id="9" name="8 CuadroTexto"/>
          <p:cNvSpPr txBox="1"/>
          <p:nvPr/>
        </p:nvSpPr>
        <p:spPr>
          <a:xfrm>
            <a:off x="1063704" y="899592"/>
            <a:ext cx="5266313" cy="584775"/>
          </a:xfrm>
          <a:prstGeom prst="rect">
            <a:avLst/>
          </a:prstGeom>
          <a:noFill/>
        </p:spPr>
        <p:txBody>
          <a:bodyPr wrap="none" rtlCol="0">
            <a:spAutoFit/>
          </a:bodyPr>
          <a:lstStyle/>
          <a:p>
            <a:r>
              <a:rPr lang="es-ES" b="1" dirty="0"/>
              <a:t>Plan General </a:t>
            </a:r>
            <a:r>
              <a:rPr lang="es-ES" b="1" dirty="0" smtClean="0"/>
              <a:t>de Desarrollo              </a:t>
            </a:r>
            <a:r>
              <a:rPr lang="es-ES" sz="3200" b="1" dirty="0" smtClean="0"/>
              <a:t>2012‐2015</a:t>
            </a:r>
            <a:endParaRPr lang="es-ES" sz="3200" dirty="0"/>
          </a:p>
        </p:txBody>
      </p:sp>
      <p:sp>
        <p:nvSpPr>
          <p:cNvPr id="10" name="9 Rectángulo"/>
          <p:cNvSpPr/>
          <p:nvPr/>
        </p:nvSpPr>
        <p:spPr>
          <a:xfrm>
            <a:off x="4149080" y="395536"/>
            <a:ext cx="72008" cy="18722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1340768" y="1691680"/>
            <a:ext cx="4968552" cy="2880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5"/>
          <p:cNvPicPr>
            <a:picLocks noChangeAspect="1" noChangeArrowheads="1"/>
          </p:cNvPicPr>
          <p:nvPr/>
        </p:nvPicPr>
        <p:blipFill>
          <a:blip r:embed="rId4" cstate="print"/>
          <a:srcRect/>
          <a:stretch>
            <a:fillRect/>
          </a:stretch>
        </p:blipFill>
        <p:spPr bwMode="auto">
          <a:xfrm>
            <a:off x="1124744" y="3851920"/>
            <a:ext cx="4752528" cy="4413957"/>
          </a:xfrm>
          <a:prstGeom prst="rect">
            <a:avLst/>
          </a:prstGeom>
          <a:noFill/>
          <a:ln w="9525">
            <a:noFill/>
            <a:miter lim="800000"/>
            <a:headEnd/>
            <a:tailEnd/>
          </a:ln>
        </p:spPr>
      </p:pic>
      <p:sp>
        <p:nvSpPr>
          <p:cNvPr id="13" name="12 CuadroTexto"/>
          <p:cNvSpPr txBox="1"/>
          <p:nvPr/>
        </p:nvSpPr>
        <p:spPr>
          <a:xfrm>
            <a:off x="2060848" y="3419872"/>
            <a:ext cx="2878801" cy="369332"/>
          </a:xfrm>
          <a:prstGeom prst="rect">
            <a:avLst/>
          </a:prstGeom>
          <a:noFill/>
        </p:spPr>
        <p:txBody>
          <a:bodyPr wrap="none" rtlCol="0">
            <a:spAutoFit/>
          </a:bodyPr>
          <a:lstStyle/>
          <a:p>
            <a:r>
              <a:rPr lang="es-MX" dirty="0" smtClean="0"/>
              <a:t>Plan Municipal de Desarrollo</a:t>
            </a:r>
            <a:endParaRPr lang="es-MX"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30</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675974"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16386" name="Object 2"/>
          <p:cNvGraphicFramePr>
            <a:graphicFrameLocks noChangeAspect="1"/>
          </p:cNvGraphicFramePr>
          <p:nvPr/>
        </p:nvGraphicFramePr>
        <p:xfrm>
          <a:off x="533102" y="611560"/>
          <a:ext cx="6064250" cy="5545137"/>
        </p:xfrm>
        <a:graphic>
          <a:graphicData uri="http://schemas.openxmlformats.org/presentationml/2006/ole">
            <mc:AlternateContent xmlns:mc="http://schemas.openxmlformats.org/markup-compatibility/2006">
              <mc:Choice xmlns:v="urn:schemas-microsoft-com:vml" Requires="v">
                <p:oleObj spid="_x0000_s16389" name="Documento" r:id="rId6" imgW="6871113" imgH="5091303" progId="Word.Document.12">
                  <p:embed/>
                </p:oleObj>
              </mc:Choice>
              <mc:Fallback>
                <p:oleObj name="Documento" r:id="rId6" imgW="6871113" imgH="5091303"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102" y="611560"/>
                        <a:ext cx="6064250" cy="554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p:cNvPicPr>
            <a:picLocks noChangeAspect="1" noChangeArrowheads="1"/>
          </p:cNvPicPr>
          <p:nvPr/>
        </p:nvPicPr>
        <p:blipFill>
          <a:blip r:embed="rId8" cstate="print">
            <a:lum contrast="54000"/>
          </a:blip>
          <a:srcRect/>
          <a:stretch>
            <a:fillRect/>
          </a:stretch>
        </p:blipFill>
        <p:spPr bwMode="auto">
          <a:xfrm>
            <a:off x="1251532" y="6372200"/>
            <a:ext cx="4121684" cy="1728192"/>
          </a:xfrm>
          <a:prstGeom prst="rect">
            <a:avLst/>
          </a:prstGeom>
          <a:noFill/>
          <a:ln w="9525">
            <a:noFill/>
            <a:miter lim="800000"/>
            <a:headEnd/>
            <a:tailEnd/>
          </a:ln>
          <a:effectLst/>
        </p:spPr>
      </p:pic>
      <p:sp>
        <p:nvSpPr>
          <p:cNvPr id="8" name="7 CuadroTexto"/>
          <p:cNvSpPr txBox="1"/>
          <p:nvPr/>
        </p:nvSpPr>
        <p:spPr>
          <a:xfrm>
            <a:off x="178424" y="8572528"/>
            <a:ext cx="341760" cy="276999"/>
          </a:xfrm>
          <a:prstGeom prst="rect">
            <a:avLst/>
          </a:prstGeom>
          <a:noFill/>
        </p:spPr>
        <p:txBody>
          <a:bodyPr wrap="none" rtlCol="0">
            <a:spAutoFit/>
          </a:bodyPr>
          <a:lstStyle/>
          <a:p>
            <a:r>
              <a:rPr lang="es-ES" sz="1200" dirty="0" smtClean="0"/>
              <a:t>30</a:t>
            </a:r>
            <a:endParaRPr lang="es-E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31</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17410" name="Object 2"/>
          <p:cNvGraphicFramePr>
            <a:graphicFrameLocks noChangeAspect="1"/>
          </p:cNvGraphicFramePr>
          <p:nvPr/>
        </p:nvGraphicFramePr>
        <p:xfrm>
          <a:off x="390525" y="676275"/>
          <a:ext cx="6238875" cy="8343900"/>
        </p:xfrm>
        <a:graphic>
          <a:graphicData uri="http://schemas.openxmlformats.org/presentationml/2006/ole">
            <mc:AlternateContent xmlns:mc="http://schemas.openxmlformats.org/markup-compatibility/2006">
              <mc:Choice xmlns:v="urn:schemas-microsoft-com:vml" Requires="v">
                <p:oleObj spid="_x0000_s17413" name="Documento" r:id="rId6" imgW="6861302" imgH="9190638" progId="Word.Document.12">
                  <p:embed/>
                </p:oleObj>
              </mc:Choice>
              <mc:Fallback>
                <p:oleObj name="Documento" r:id="rId6" imgW="6861302" imgH="9190638"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25" y="676275"/>
                        <a:ext cx="6238875" cy="834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32</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675974"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18434" name="Object 2"/>
          <p:cNvGraphicFramePr>
            <a:graphicFrameLocks noChangeAspect="1"/>
          </p:cNvGraphicFramePr>
          <p:nvPr/>
        </p:nvGraphicFramePr>
        <p:xfrm>
          <a:off x="619125" y="676275"/>
          <a:ext cx="5562600" cy="6753225"/>
        </p:xfrm>
        <a:graphic>
          <a:graphicData uri="http://schemas.openxmlformats.org/presentationml/2006/ole">
            <mc:AlternateContent xmlns:mc="http://schemas.openxmlformats.org/markup-compatibility/2006">
              <mc:Choice xmlns:v="urn:schemas-microsoft-com:vml" Requires="v">
                <p:oleObj spid="_x0000_s18437" name="Documento" r:id="rId6" imgW="6873896" imgH="8354240" progId="Word.Document.12">
                  <p:embed/>
                </p:oleObj>
              </mc:Choice>
              <mc:Fallback>
                <p:oleObj name="Documento" r:id="rId6" imgW="6873896" imgH="8354240"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25" y="676275"/>
                        <a:ext cx="5562600" cy="675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32</a:t>
            </a:r>
            <a:endParaRPr lang="es-E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33</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19459" name="Object 3"/>
          <p:cNvGraphicFramePr>
            <a:graphicFrameLocks noChangeAspect="1"/>
          </p:cNvGraphicFramePr>
          <p:nvPr/>
        </p:nvGraphicFramePr>
        <p:xfrm>
          <a:off x="276225" y="885825"/>
          <a:ext cx="6248400" cy="7353300"/>
        </p:xfrm>
        <a:graphic>
          <a:graphicData uri="http://schemas.openxmlformats.org/presentationml/2006/ole">
            <mc:AlternateContent xmlns:mc="http://schemas.openxmlformats.org/markup-compatibility/2006">
              <mc:Choice xmlns:v="urn:schemas-microsoft-com:vml" Requires="v">
                <p:oleObj spid="_x0000_s19462" name="Documento" r:id="rId6" imgW="6873896" imgH="8098274" progId="Word.Document.12">
                  <p:embed/>
                </p:oleObj>
              </mc:Choice>
              <mc:Fallback>
                <p:oleObj name="Documento" r:id="rId6" imgW="6873896" imgH="8098274" progId="Word.Document.12">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225" y="885825"/>
                        <a:ext cx="6248400" cy="735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34</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675974"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384721" y="1115615"/>
            <a:ext cx="6212631" cy="7262913"/>
          </a:xfrm>
          <a:prstGeom prst="rect">
            <a:avLst/>
          </a:prstGeom>
          <a:noFill/>
          <a:ln w="9525">
            <a:noFill/>
            <a:miter lim="800000"/>
            <a:headEnd/>
            <a:tailEnd/>
          </a:ln>
        </p:spPr>
      </p:pic>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34</a:t>
            </a:r>
            <a:endParaRPr lang="es-E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35</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6" name="Picture 8"/>
          <p:cNvPicPr>
            <a:picLocks noChangeAspect="1" noChangeArrowheads="1"/>
          </p:cNvPicPr>
          <p:nvPr/>
        </p:nvPicPr>
        <p:blipFill>
          <a:blip r:embed="rId4" cstate="print"/>
          <a:srcRect/>
          <a:stretch>
            <a:fillRect/>
          </a:stretch>
        </p:blipFill>
        <p:spPr bwMode="auto">
          <a:xfrm>
            <a:off x="388014" y="971600"/>
            <a:ext cx="6144033" cy="7128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36</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4741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235357" y="971600"/>
            <a:ext cx="6324666" cy="7272808"/>
          </a:xfrm>
          <a:prstGeom prst="rect">
            <a:avLst/>
          </a:prstGeom>
          <a:noFill/>
          <a:ln w="9525">
            <a:noFill/>
            <a:miter lim="800000"/>
            <a:headEnd/>
            <a:tailEnd/>
          </a:ln>
        </p:spPr>
      </p:pic>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36</a:t>
            </a:r>
            <a:endParaRPr lang="es-E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37</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21506" name="Object 2"/>
          <p:cNvGraphicFramePr>
            <a:graphicFrameLocks noChangeAspect="1"/>
          </p:cNvGraphicFramePr>
          <p:nvPr/>
        </p:nvGraphicFramePr>
        <p:xfrm>
          <a:off x="295275" y="1104900"/>
          <a:ext cx="6115050" cy="7038975"/>
        </p:xfrm>
        <a:graphic>
          <a:graphicData uri="http://schemas.openxmlformats.org/presentationml/2006/ole">
            <mc:AlternateContent xmlns:mc="http://schemas.openxmlformats.org/markup-compatibility/2006">
              <mc:Choice xmlns:v="urn:schemas-microsoft-com:vml" Requires="v">
                <p:oleObj spid="_x0000_s21509" name="Documento" r:id="rId6" imgW="6873896" imgH="7928110" progId="Word.Document.12">
                  <p:embed/>
                </p:oleObj>
              </mc:Choice>
              <mc:Fallback>
                <p:oleObj name="Documento" r:id="rId6" imgW="6873896" imgH="7928110"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75" y="1104900"/>
                        <a:ext cx="6115050" cy="703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38</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675974"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22530" name="Object 2"/>
          <p:cNvGraphicFramePr>
            <a:graphicFrameLocks noChangeAspect="1"/>
          </p:cNvGraphicFramePr>
          <p:nvPr/>
        </p:nvGraphicFramePr>
        <p:xfrm>
          <a:off x="257175" y="885825"/>
          <a:ext cx="6324600" cy="7391400"/>
        </p:xfrm>
        <a:graphic>
          <a:graphicData uri="http://schemas.openxmlformats.org/presentationml/2006/ole">
            <mc:AlternateContent xmlns:mc="http://schemas.openxmlformats.org/markup-compatibility/2006">
              <mc:Choice xmlns:v="urn:schemas-microsoft-com:vml" Requires="v">
                <p:oleObj spid="_x0000_s22533" name="Documento" r:id="rId6" imgW="6873896" imgH="8048883" progId="Word.Document.12">
                  <p:embed/>
                </p:oleObj>
              </mc:Choice>
              <mc:Fallback>
                <p:oleObj name="Documento" r:id="rId6" imgW="6873896" imgH="8048883"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5" y="885825"/>
                        <a:ext cx="63246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38</a:t>
            </a:r>
            <a:endParaRPr lang="es-E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39</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23554" name="Object 2"/>
          <p:cNvGraphicFramePr>
            <a:graphicFrameLocks noChangeAspect="1"/>
          </p:cNvGraphicFramePr>
          <p:nvPr/>
        </p:nvGraphicFramePr>
        <p:xfrm>
          <a:off x="188913" y="684213"/>
          <a:ext cx="6453187" cy="7742237"/>
        </p:xfrm>
        <a:graphic>
          <a:graphicData uri="http://schemas.openxmlformats.org/presentationml/2006/ole">
            <mc:AlternateContent xmlns:mc="http://schemas.openxmlformats.org/markup-compatibility/2006">
              <mc:Choice xmlns:v="urn:schemas-microsoft-com:vml" Requires="v">
                <p:oleObj spid="_x0000_s23557" name="Documento" r:id="rId6" imgW="6854825" imgH="7909003" progId="Word.Document.12">
                  <p:embed/>
                </p:oleObj>
              </mc:Choice>
              <mc:Fallback>
                <p:oleObj name="Documento" r:id="rId6" imgW="6854825" imgH="7909003"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913" y="684213"/>
                        <a:ext cx="6453187" cy="774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4</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52982" y="8461251"/>
            <a:ext cx="6256338" cy="50323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sp>
        <p:nvSpPr>
          <p:cNvPr id="11" name="10 Rectángulo"/>
          <p:cNvSpPr/>
          <p:nvPr/>
        </p:nvSpPr>
        <p:spPr>
          <a:xfrm>
            <a:off x="1124744" y="755576"/>
            <a:ext cx="3816424" cy="3240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rPr>
              <a:t>CONTENIDO</a:t>
            </a:r>
            <a:endParaRPr lang="es-ES" sz="3200" b="1" dirty="0">
              <a:solidFill>
                <a:schemeClr val="tx1"/>
              </a:solidFill>
            </a:endParaRPr>
          </a:p>
        </p:txBody>
      </p:sp>
      <p:sp>
        <p:nvSpPr>
          <p:cNvPr id="7" name="7 CuadroTexto"/>
          <p:cNvSpPr txBox="1"/>
          <p:nvPr/>
        </p:nvSpPr>
        <p:spPr>
          <a:xfrm>
            <a:off x="819350" y="1115616"/>
            <a:ext cx="5129930" cy="7478970"/>
          </a:xfrm>
          <a:prstGeom prst="rect">
            <a:avLst/>
          </a:prstGeom>
          <a:noFill/>
        </p:spPr>
        <p:txBody>
          <a:bodyPr wrap="non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Arial" pitchFamily="34" charset="0"/>
              <a:buChar char="•"/>
            </a:pPr>
            <a:r>
              <a:rPr lang="es-MX" sz="1200" dirty="0" smtClean="0">
                <a:latin typeface="Berlin Sans FB" pitchFamily="34" charset="0"/>
              </a:rPr>
              <a:t>Mensaje del Presidente…………………………………………………………………………………..</a:t>
            </a:r>
          </a:p>
          <a:p>
            <a:pPr marL="228600" indent="-228600">
              <a:buFont typeface="Arial" pitchFamily="34" charset="0"/>
              <a:buChar char="•"/>
            </a:pPr>
            <a:r>
              <a:rPr lang="es-MX" sz="1200" dirty="0" smtClean="0">
                <a:latin typeface="Berlin Sans FB" pitchFamily="34" charset="0"/>
              </a:rPr>
              <a:t>Presentación…………………………………………………………………………………………………… </a:t>
            </a:r>
          </a:p>
          <a:p>
            <a:pPr marL="228600" indent="-228600">
              <a:buFont typeface="Arial" pitchFamily="34" charset="0"/>
              <a:buChar char="•"/>
            </a:pPr>
            <a:r>
              <a:rPr lang="es-MX" sz="1200" dirty="0" smtClean="0">
                <a:latin typeface="Berlin Sans FB" pitchFamily="34" charset="0"/>
              </a:rPr>
              <a:t>Contenido………………………………………………………………………………………………………..</a:t>
            </a:r>
          </a:p>
          <a:p>
            <a:pPr marL="228600" indent="-228600">
              <a:buFont typeface="Arial" pitchFamily="34" charset="0"/>
              <a:buChar char="•"/>
            </a:pPr>
            <a:r>
              <a:rPr lang="es-MX" sz="1200" dirty="0" smtClean="0">
                <a:latin typeface="Berlin Sans FB" pitchFamily="34" charset="0"/>
              </a:rPr>
              <a:t>Antecedentes………………………………………………………………………….……………………….</a:t>
            </a:r>
          </a:p>
          <a:p>
            <a:pPr marL="228600" indent="-228600">
              <a:buFont typeface="Arial" pitchFamily="34" charset="0"/>
              <a:buChar char="•"/>
            </a:pPr>
            <a:r>
              <a:rPr lang="es-MX" sz="1200" dirty="0" smtClean="0">
                <a:latin typeface="Berlin Sans FB" pitchFamily="34" charset="0"/>
              </a:rPr>
              <a:t>Misión y visión …………………………………………………………………….…………………………..</a:t>
            </a:r>
          </a:p>
          <a:p>
            <a:pPr marL="228600" indent="-228600">
              <a:buFont typeface="Arial" pitchFamily="34" charset="0"/>
              <a:buChar char="•"/>
            </a:pPr>
            <a:r>
              <a:rPr lang="es-MX" sz="1200" dirty="0" smtClean="0">
                <a:latin typeface="Berlin Sans FB" pitchFamily="34" charset="0"/>
              </a:rPr>
              <a:t>Obligaciones y facultades del ayuntamiento……………………………...……………….</a:t>
            </a:r>
          </a:p>
          <a:p>
            <a:pPr marL="228600" indent="-228600">
              <a:buFont typeface="Arial" pitchFamily="34" charset="0"/>
              <a:buChar char="•"/>
            </a:pPr>
            <a:r>
              <a:rPr lang="es-MX" sz="1200" dirty="0" smtClean="0">
                <a:latin typeface="Berlin Sans FB" pitchFamily="34" charset="0"/>
              </a:rPr>
              <a:t>Obligaciones y facultades de los regidores……………………………………………………</a:t>
            </a:r>
          </a:p>
          <a:p>
            <a:pPr marL="228600" indent="-228600">
              <a:buFont typeface="Arial" pitchFamily="34" charset="0"/>
              <a:buChar char="•"/>
            </a:pPr>
            <a:r>
              <a:rPr lang="es-MX" sz="1200" dirty="0" smtClean="0">
                <a:latin typeface="Berlin Sans FB" pitchFamily="34" charset="0"/>
              </a:rPr>
              <a:t>Introducción…………………………………………………………………………………………………….</a:t>
            </a:r>
          </a:p>
          <a:p>
            <a:pPr marL="228600" indent="-228600">
              <a:buFont typeface="Arial" pitchFamily="34" charset="0"/>
              <a:buChar char="•"/>
            </a:pPr>
            <a:r>
              <a:rPr lang="es-MX" sz="1200" dirty="0" smtClean="0">
                <a:latin typeface="Berlin Sans FB" pitchFamily="34" charset="0"/>
              </a:rPr>
              <a:t> I Reseña histórica……….……………………………………………………………………………..……</a:t>
            </a:r>
          </a:p>
          <a:p>
            <a:pPr marL="228600" indent="-228600">
              <a:buFont typeface="Arial" pitchFamily="34" charset="0"/>
              <a:buChar char="•"/>
            </a:pPr>
            <a:r>
              <a:rPr lang="es-MX" sz="1200" dirty="0" smtClean="0">
                <a:latin typeface="Berlin Sans FB" pitchFamily="34" charset="0"/>
              </a:rPr>
              <a:t>Cronología de hechos históricos y presidentes………………………………………………</a:t>
            </a:r>
          </a:p>
          <a:p>
            <a:pPr marL="228600" indent="-228600">
              <a:buFont typeface="Arial" pitchFamily="34" charset="0"/>
              <a:buChar char="•"/>
            </a:pPr>
            <a:r>
              <a:rPr lang="es-MX" sz="1200" dirty="0" smtClean="0">
                <a:latin typeface="Berlin Sans FB" pitchFamily="34" charset="0"/>
              </a:rPr>
              <a:t>II Contexto Geográfico Ambiental…………………………………………..……………………</a:t>
            </a:r>
          </a:p>
          <a:p>
            <a:pPr marL="228600" indent="-228600">
              <a:buFont typeface="Arial" pitchFamily="34" charset="0"/>
              <a:buChar char="•"/>
            </a:pPr>
            <a:r>
              <a:rPr lang="es-MX" sz="1200" dirty="0" smtClean="0">
                <a:latin typeface="Berlin Sans FB" pitchFamily="34" charset="0"/>
              </a:rPr>
              <a:t>Sosiego Poblacional………………………………………………………………………………….…….</a:t>
            </a:r>
          </a:p>
          <a:p>
            <a:pPr marL="228600" indent="-228600">
              <a:buFont typeface="Arial" pitchFamily="34" charset="0"/>
              <a:buChar char="•"/>
            </a:pPr>
            <a:r>
              <a:rPr lang="es-MX" sz="1200" dirty="0" smtClean="0">
                <a:latin typeface="Berlin Sans FB" pitchFamily="34" charset="0"/>
              </a:rPr>
              <a:t>Intensidad Migratoria………………………………………………………………………………….…</a:t>
            </a:r>
          </a:p>
          <a:p>
            <a:pPr marL="228600" indent="-228600">
              <a:buFont typeface="Arial" pitchFamily="34" charset="0"/>
              <a:buChar char="•"/>
            </a:pPr>
            <a:r>
              <a:rPr lang="es-MX" sz="1200" dirty="0" smtClean="0">
                <a:latin typeface="Berlin Sans FB" pitchFamily="34" charset="0"/>
              </a:rPr>
              <a:t>IV Servicios Públicos  Básicos…………………………………………………..…………….….……</a:t>
            </a:r>
          </a:p>
          <a:p>
            <a:pPr marL="228600" indent="-228600">
              <a:buFont typeface="Arial" pitchFamily="34" charset="0"/>
              <a:buChar char="•"/>
            </a:pPr>
            <a:r>
              <a:rPr lang="es-MX" sz="1200" dirty="0" smtClean="0">
                <a:latin typeface="Berlin Sans FB" pitchFamily="34" charset="0"/>
              </a:rPr>
              <a:t>Educación……………………………………………………………………………………………….……….</a:t>
            </a:r>
          </a:p>
          <a:p>
            <a:pPr marL="228600" indent="-228600">
              <a:buFont typeface="Arial" pitchFamily="34" charset="0"/>
              <a:buChar char="•"/>
            </a:pPr>
            <a:r>
              <a:rPr lang="es-MX" sz="1200" dirty="0" smtClean="0">
                <a:latin typeface="Berlin Sans FB" pitchFamily="34" charset="0"/>
              </a:rPr>
              <a:t>Cultura……………………………………………………………………………………………………….……</a:t>
            </a:r>
          </a:p>
          <a:p>
            <a:pPr marL="228600" indent="-228600">
              <a:buFont typeface="Arial" pitchFamily="34" charset="0"/>
              <a:buChar char="•"/>
            </a:pPr>
            <a:r>
              <a:rPr lang="es-MX" sz="1200" dirty="0" smtClean="0">
                <a:latin typeface="Berlin Sans FB" pitchFamily="34" charset="0"/>
              </a:rPr>
              <a:t>Salud…………………………………………………………………………………………………….………….</a:t>
            </a:r>
          </a:p>
          <a:p>
            <a:pPr marL="228600" indent="-228600">
              <a:buFont typeface="Arial" pitchFamily="34" charset="0"/>
              <a:buChar char="•"/>
            </a:pPr>
            <a:r>
              <a:rPr lang="es-MX" sz="1200" dirty="0" smtClean="0">
                <a:latin typeface="Berlin Sans FB" pitchFamily="34" charset="0"/>
              </a:rPr>
              <a:t>Fomento Deportivo………………………………………………………………………………….…….</a:t>
            </a:r>
          </a:p>
          <a:p>
            <a:pPr marL="228600" indent="-228600">
              <a:buFont typeface="Arial" pitchFamily="34" charset="0"/>
              <a:buChar char="•"/>
            </a:pPr>
            <a:r>
              <a:rPr lang="es-MX" sz="1200" dirty="0" smtClean="0">
                <a:latin typeface="Berlin Sans FB" pitchFamily="34" charset="0"/>
              </a:rPr>
              <a:t>Economía…………………………………………………………………………………………………………</a:t>
            </a:r>
          </a:p>
          <a:p>
            <a:pPr marL="228600" indent="-228600">
              <a:buFont typeface="Arial" pitchFamily="34" charset="0"/>
              <a:buChar char="•"/>
            </a:pPr>
            <a:r>
              <a:rPr lang="es-MX" sz="1200" dirty="0" smtClean="0">
                <a:latin typeface="Berlin Sans FB" pitchFamily="34" charset="0"/>
              </a:rPr>
              <a:t>Agricultura y Ganadería……………………………………………………..……………………….…</a:t>
            </a:r>
          </a:p>
          <a:p>
            <a:pPr marL="228600" indent="-228600">
              <a:buFont typeface="Arial" pitchFamily="34" charset="0"/>
              <a:buChar char="•"/>
            </a:pPr>
            <a:r>
              <a:rPr lang="es-MX" sz="1200" dirty="0" smtClean="0">
                <a:latin typeface="Berlin Sans FB" pitchFamily="34" charset="0"/>
              </a:rPr>
              <a:t>Turismo y Artesanías………………………………………………………..………………………..……</a:t>
            </a:r>
          </a:p>
          <a:p>
            <a:pPr marL="228600" indent="-228600">
              <a:buFont typeface="Arial" pitchFamily="34" charset="0"/>
              <a:buChar char="•"/>
            </a:pPr>
            <a:r>
              <a:rPr lang="es-MX" sz="1200" dirty="0" smtClean="0">
                <a:latin typeface="Berlin Sans FB" pitchFamily="34" charset="0"/>
              </a:rPr>
              <a:t>Empleo, Industria y Comercio………………………………………………………………….….…</a:t>
            </a:r>
          </a:p>
          <a:p>
            <a:pPr marL="228600" indent="-228600">
              <a:buFont typeface="Arial" pitchFamily="34" charset="0"/>
              <a:buChar char="•"/>
            </a:pPr>
            <a:r>
              <a:rPr lang="es-MX" sz="1200" dirty="0" smtClean="0">
                <a:latin typeface="Berlin Sans FB" pitchFamily="34" charset="0"/>
              </a:rPr>
              <a:t>Caminos…………………………………………………………………………………………………….….…</a:t>
            </a:r>
          </a:p>
          <a:p>
            <a:pPr marL="228600" indent="-228600">
              <a:buFont typeface="Arial" pitchFamily="34" charset="0"/>
              <a:buChar char="•"/>
            </a:pPr>
            <a:r>
              <a:rPr lang="es-MX" sz="1200" dirty="0" smtClean="0">
                <a:latin typeface="Berlin Sans FB" pitchFamily="34" charset="0"/>
              </a:rPr>
              <a:t>Comunicaciones…………………….……………………………………………………………….………</a:t>
            </a:r>
          </a:p>
          <a:p>
            <a:pPr marL="228600" indent="-228600">
              <a:buFont typeface="Arial" pitchFamily="34" charset="0"/>
              <a:buChar char="•"/>
            </a:pPr>
            <a:r>
              <a:rPr lang="es-MX" sz="1200" dirty="0" smtClean="0">
                <a:latin typeface="Berlin Sans FB" pitchFamily="34" charset="0"/>
              </a:rPr>
              <a:t>Infraestructura…………………………………………………………………………………….…………</a:t>
            </a:r>
          </a:p>
          <a:p>
            <a:pPr marL="228600" indent="-228600">
              <a:buFont typeface="Arial" pitchFamily="34" charset="0"/>
              <a:buChar char="•"/>
            </a:pPr>
            <a:r>
              <a:rPr lang="es-MX" sz="1200" dirty="0" smtClean="0">
                <a:latin typeface="Berlin Sans FB" pitchFamily="34" charset="0"/>
              </a:rPr>
              <a:t>V Eficiencia Institucional………………………………………………………………….……………</a:t>
            </a:r>
          </a:p>
          <a:p>
            <a:pPr marL="228600" indent="-228600">
              <a:buFont typeface="Arial" pitchFamily="34" charset="0"/>
              <a:buChar char="•"/>
            </a:pPr>
            <a:r>
              <a:rPr lang="es-MX" sz="1200" dirty="0" smtClean="0">
                <a:latin typeface="Berlin Sans FB" pitchFamily="34" charset="0"/>
              </a:rPr>
              <a:t>Estructura Organizacional………………………………………………….………...………………</a:t>
            </a:r>
          </a:p>
          <a:p>
            <a:pPr marL="228600" indent="-228600">
              <a:buFont typeface="Arial" pitchFamily="34" charset="0"/>
              <a:buChar char="•"/>
            </a:pPr>
            <a:r>
              <a:rPr lang="es-MX" sz="1200" dirty="0" smtClean="0">
                <a:latin typeface="Berlin Sans FB" pitchFamily="34" charset="0"/>
              </a:rPr>
              <a:t>Hacienda Publica……………………………………………………………...……………………………</a:t>
            </a:r>
          </a:p>
          <a:p>
            <a:pPr marL="228600" indent="-228600">
              <a:buFont typeface="Arial" pitchFamily="34" charset="0"/>
              <a:buChar char="•"/>
            </a:pPr>
            <a:r>
              <a:rPr lang="es-MX" sz="1200" dirty="0" smtClean="0">
                <a:latin typeface="Berlin Sans FB" pitchFamily="34" charset="0"/>
              </a:rPr>
              <a:t>Planeación  Municipal……………………………………………………………….………………...…</a:t>
            </a:r>
          </a:p>
          <a:p>
            <a:pPr marL="228600" indent="-228600">
              <a:buFont typeface="Arial" pitchFamily="34" charset="0"/>
              <a:buChar char="•"/>
            </a:pPr>
            <a:r>
              <a:rPr lang="es-MX" sz="1200" dirty="0" smtClean="0">
                <a:latin typeface="Berlin Sans FB" pitchFamily="34" charset="0"/>
              </a:rPr>
              <a:t>Participación Social…………………………………………………………………..…………………....</a:t>
            </a:r>
          </a:p>
          <a:p>
            <a:pPr marL="228600" indent="-228600">
              <a:buFont typeface="Arial" pitchFamily="34" charset="0"/>
              <a:buChar char="•"/>
            </a:pPr>
            <a:r>
              <a:rPr lang="es-MX" sz="1200" dirty="0" smtClean="0">
                <a:latin typeface="Berlin Sans FB" pitchFamily="34" charset="0"/>
              </a:rPr>
              <a:t>VI  Objetivos Estratégicos………………………………………………………..…………………..….</a:t>
            </a:r>
          </a:p>
          <a:p>
            <a:pPr marL="228600" indent="-228600">
              <a:buFont typeface="Arial" pitchFamily="34" charset="0"/>
              <a:buChar char="•"/>
            </a:pPr>
            <a:r>
              <a:rPr lang="es-MX" sz="1200" dirty="0" smtClean="0">
                <a:latin typeface="Berlin Sans FB" pitchFamily="34" charset="0"/>
              </a:rPr>
              <a:t>Equidad de Genero………………………………………………………………………………………...</a:t>
            </a:r>
          </a:p>
          <a:p>
            <a:pPr marL="228600" indent="-228600">
              <a:buFont typeface="Arial" pitchFamily="34" charset="0"/>
              <a:buChar char="•"/>
            </a:pPr>
            <a:r>
              <a:rPr lang="es-MX" sz="1200" dirty="0" smtClean="0">
                <a:latin typeface="Berlin Sans FB" pitchFamily="34" charset="0"/>
              </a:rPr>
              <a:t>Estrategias de Desarrollo………………………………………………..……………………….…..…</a:t>
            </a:r>
          </a:p>
          <a:p>
            <a:pPr marL="228600" indent="-228600">
              <a:buFont typeface="Arial" pitchFamily="34" charset="0"/>
              <a:buChar char="•"/>
            </a:pPr>
            <a:r>
              <a:rPr lang="es-MX" sz="1200" dirty="0" smtClean="0">
                <a:latin typeface="Berlin Sans FB" pitchFamily="34" charset="0"/>
              </a:rPr>
              <a:t>Estrategias Económicas………………………………………………………..…………………….…..</a:t>
            </a:r>
          </a:p>
          <a:p>
            <a:pPr marL="228600" indent="-228600">
              <a:buFont typeface="Arial" pitchFamily="34" charset="0"/>
              <a:buChar char="•"/>
            </a:pPr>
            <a:r>
              <a:rPr lang="es-MX" sz="1200" dirty="0" smtClean="0">
                <a:latin typeface="Berlin Sans FB" pitchFamily="34" charset="0"/>
              </a:rPr>
              <a:t>Pobreza Multidimensional………………………………………………………………………….….</a:t>
            </a:r>
          </a:p>
          <a:p>
            <a:pPr marL="228600" indent="-228600">
              <a:buFont typeface="Arial" pitchFamily="34" charset="0"/>
              <a:buChar char="•"/>
            </a:pPr>
            <a:r>
              <a:rPr lang="es-MX" sz="1200" dirty="0" smtClean="0">
                <a:latin typeface="Berlin Sans FB" pitchFamily="34" charset="0"/>
              </a:rPr>
              <a:t>Lineamientos Para el Desarrollo………...………………..…………………………………….….</a:t>
            </a:r>
          </a:p>
          <a:p>
            <a:pPr marL="228600" indent="-228600">
              <a:buFont typeface="Arial" pitchFamily="34" charset="0"/>
              <a:buChar char="•"/>
            </a:pPr>
            <a:r>
              <a:rPr lang="es-MX" sz="1200" dirty="0" smtClean="0">
                <a:latin typeface="Berlin Sans FB" pitchFamily="34" charset="0"/>
              </a:rPr>
              <a:t>Agradecimientos…………………………………………………………………….………………….……</a:t>
            </a:r>
          </a:p>
          <a:p>
            <a:pPr marL="228600" indent="-228600">
              <a:buFont typeface="Arial" pitchFamily="34" charset="0"/>
              <a:buChar char="•"/>
            </a:pPr>
            <a:r>
              <a:rPr lang="es-MX" sz="1200" dirty="0" smtClean="0">
                <a:latin typeface="Berlin Sans FB" pitchFamily="34" charset="0"/>
              </a:rPr>
              <a:t>Cartera de Proyectos……………………………………………………………..……………………....</a:t>
            </a:r>
          </a:p>
          <a:p>
            <a:pPr marL="228600" indent="-228600">
              <a:buFont typeface="Arial" pitchFamily="34" charset="0"/>
              <a:buChar char="•"/>
            </a:pPr>
            <a:r>
              <a:rPr lang="es-MX" sz="1200" dirty="0" smtClean="0">
                <a:latin typeface="Berlin Sans FB" pitchFamily="34" charset="0"/>
              </a:rPr>
              <a:t>Listado de Obras para el Periodo 2013-2015……………………...………………………..</a:t>
            </a:r>
          </a:p>
          <a:p>
            <a:pPr marL="228600" indent="-228600">
              <a:buFont typeface="Arial" pitchFamily="34" charset="0"/>
              <a:buChar char="•"/>
            </a:pPr>
            <a:r>
              <a:rPr lang="es-MX" sz="1200" dirty="0" smtClean="0">
                <a:latin typeface="Berlin Sans FB" pitchFamily="34" charset="0"/>
              </a:rPr>
              <a:t>Ayuntamiento 2012-2015………………………………………………………………………….…….</a:t>
            </a:r>
          </a:p>
        </p:txBody>
      </p:sp>
      <p:sp>
        <p:nvSpPr>
          <p:cNvPr id="8" name="7 CuadroTexto"/>
          <p:cNvSpPr txBox="1"/>
          <p:nvPr/>
        </p:nvSpPr>
        <p:spPr>
          <a:xfrm>
            <a:off x="5706016" y="1115616"/>
            <a:ext cx="747320" cy="8586966"/>
          </a:xfrm>
          <a:prstGeom prst="rect">
            <a:avLst/>
          </a:prstGeom>
          <a:noFill/>
        </p:spPr>
        <p:txBody>
          <a:bodyPr wrap="none" rtlCol="0">
            <a:spAutoFit/>
          </a:bodyPr>
          <a:lstStyle/>
          <a:p>
            <a:r>
              <a:rPr lang="es-ES" sz="1200" dirty="0" smtClean="0">
                <a:latin typeface="Berlin Sans FB" pitchFamily="34" charset="0"/>
              </a:rPr>
              <a:t>Pág.   2  </a:t>
            </a:r>
          </a:p>
          <a:p>
            <a:r>
              <a:rPr lang="es-ES" sz="1200" dirty="0" smtClean="0">
                <a:latin typeface="Berlin Sans FB" pitchFamily="34" charset="0"/>
              </a:rPr>
              <a:t>Pág.   3</a:t>
            </a:r>
          </a:p>
          <a:p>
            <a:r>
              <a:rPr lang="es-ES" sz="1200" dirty="0" smtClean="0">
                <a:latin typeface="Berlin Sans FB" pitchFamily="34" charset="0"/>
              </a:rPr>
              <a:t>Pág.   4</a:t>
            </a:r>
          </a:p>
          <a:p>
            <a:r>
              <a:rPr lang="es-ES" sz="1200" dirty="0" smtClean="0">
                <a:latin typeface="Berlin Sans FB" pitchFamily="34" charset="0"/>
              </a:rPr>
              <a:t>Pág.   5</a:t>
            </a:r>
          </a:p>
          <a:p>
            <a:r>
              <a:rPr lang="es-ES" sz="1200" dirty="0" smtClean="0">
                <a:latin typeface="Berlin Sans FB" pitchFamily="34" charset="0"/>
              </a:rPr>
              <a:t>Pág.   7</a:t>
            </a:r>
          </a:p>
          <a:p>
            <a:r>
              <a:rPr lang="es-ES" sz="1200" dirty="0" smtClean="0">
                <a:latin typeface="Berlin Sans FB" pitchFamily="34" charset="0"/>
              </a:rPr>
              <a:t>Pág.   8</a:t>
            </a:r>
          </a:p>
          <a:p>
            <a:r>
              <a:rPr lang="es-ES" sz="1200" dirty="0" smtClean="0">
                <a:latin typeface="Berlin Sans FB" pitchFamily="34" charset="0"/>
              </a:rPr>
              <a:t>Pág.  10</a:t>
            </a:r>
          </a:p>
          <a:p>
            <a:r>
              <a:rPr lang="es-ES" sz="1200" dirty="0" smtClean="0">
                <a:latin typeface="Berlin Sans FB" pitchFamily="34" charset="0"/>
              </a:rPr>
              <a:t>Pág.  11</a:t>
            </a:r>
          </a:p>
          <a:p>
            <a:r>
              <a:rPr lang="es-ES" sz="1200" dirty="0" smtClean="0">
                <a:latin typeface="Berlin Sans FB" pitchFamily="34" charset="0"/>
              </a:rPr>
              <a:t>Pág.  12</a:t>
            </a:r>
          </a:p>
          <a:p>
            <a:r>
              <a:rPr lang="es-ES" sz="1200" dirty="0" smtClean="0">
                <a:latin typeface="Berlin Sans FB" pitchFamily="34" charset="0"/>
              </a:rPr>
              <a:t>Pág.  17</a:t>
            </a:r>
          </a:p>
          <a:p>
            <a:r>
              <a:rPr lang="es-ES" sz="1200" dirty="0" smtClean="0">
                <a:latin typeface="Berlin Sans FB" pitchFamily="34" charset="0"/>
              </a:rPr>
              <a:t>Pág.  19</a:t>
            </a:r>
          </a:p>
          <a:p>
            <a:r>
              <a:rPr lang="es-ES" sz="1200" dirty="0" smtClean="0">
                <a:latin typeface="Berlin Sans FB" pitchFamily="34" charset="0"/>
              </a:rPr>
              <a:t>Pág.  30</a:t>
            </a:r>
          </a:p>
          <a:p>
            <a:r>
              <a:rPr lang="es-ES" sz="1200" dirty="0" smtClean="0">
                <a:latin typeface="Berlin Sans FB" pitchFamily="34" charset="0"/>
              </a:rPr>
              <a:t>Pág.  35</a:t>
            </a:r>
          </a:p>
          <a:p>
            <a:r>
              <a:rPr lang="es-ES" sz="1200" dirty="0" smtClean="0">
                <a:latin typeface="Berlin Sans FB" pitchFamily="34" charset="0"/>
              </a:rPr>
              <a:t>Pág.  37</a:t>
            </a:r>
          </a:p>
          <a:p>
            <a:r>
              <a:rPr lang="es-ES" sz="1200" dirty="0" smtClean="0">
                <a:latin typeface="Berlin Sans FB" pitchFamily="34" charset="0"/>
              </a:rPr>
              <a:t>Pág.  37</a:t>
            </a:r>
          </a:p>
          <a:p>
            <a:r>
              <a:rPr lang="es-ES" sz="1200" dirty="0" smtClean="0">
                <a:latin typeface="Berlin Sans FB" pitchFamily="34" charset="0"/>
              </a:rPr>
              <a:t>Pág.  38</a:t>
            </a:r>
          </a:p>
          <a:p>
            <a:r>
              <a:rPr lang="es-ES" sz="1200" dirty="0" smtClean="0">
                <a:latin typeface="Berlin Sans FB" pitchFamily="34" charset="0"/>
              </a:rPr>
              <a:t>Pág.  39</a:t>
            </a:r>
          </a:p>
          <a:p>
            <a:r>
              <a:rPr lang="es-ES" sz="1200" dirty="0" smtClean="0">
                <a:latin typeface="Berlin Sans FB" pitchFamily="34" charset="0"/>
              </a:rPr>
              <a:t>Pág.  42</a:t>
            </a:r>
          </a:p>
          <a:p>
            <a:r>
              <a:rPr lang="es-ES" sz="1200" dirty="0" smtClean="0">
                <a:latin typeface="Berlin Sans FB" pitchFamily="34" charset="0"/>
              </a:rPr>
              <a:t>Pág.  43</a:t>
            </a:r>
          </a:p>
          <a:p>
            <a:r>
              <a:rPr lang="es-ES" sz="1200" dirty="0" smtClean="0">
                <a:latin typeface="Berlin Sans FB" pitchFamily="34" charset="0"/>
              </a:rPr>
              <a:t>Pág.  44</a:t>
            </a:r>
          </a:p>
          <a:p>
            <a:r>
              <a:rPr lang="es-ES" sz="1200" dirty="0" smtClean="0">
                <a:latin typeface="Berlin Sans FB" pitchFamily="34" charset="0"/>
              </a:rPr>
              <a:t>Pág.  50</a:t>
            </a:r>
          </a:p>
          <a:p>
            <a:r>
              <a:rPr lang="es-ES" sz="1200" dirty="0" smtClean="0">
                <a:latin typeface="Berlin Sans FB" pitchFamily="34" charset="0"/>
              </a:rPr>
              <a:t>Pág.  53</a:t>
            </a:r>
          </a:p>
          <a:p>
            <a:r>
              <a:rPr lang="es-ES" sz="1200" dirty="0" smtClean="0">
                <a:latin typeface="Berlin Sans FB" pitchFamily="34" charset="0"/>
              </a:rPr>
              <a:t>Pág.  56</a:t>
            </a:r>
          </a:p>
          <a:p>
            <a:r>
              <a:rPr lang="es-ES" sz="1200" dirty="0" smtClean="0">
                <a:latin typeface="Berlin Sans FB" pitchFamily="34" charset="0"/>
              </a:rPr>
              <a:t>Pág.  57</a:t>
            </a:r>
          </a:p>
          <a:p>
            <a:r>
              <a:rPr lang="es-ES" sz="1200" dirty="0" smtClean="0">
                <a:latin typeface="Berlin Sans FB" pitchFamily="34" charset="0"/>
              </a:rPr>
              <a:t>Pág.  58</a:t>
            </a:r>
          </a:p>
          <a:p>
            <a:r>
              <a:rPr lang="es-ES" sz="1200" dirty="0" smtClean="0">
                <a:latin typeface="Berlin Sans FB" pitchFamily="34" charset="0"/>
              </a:rPr>
              <a:t>Pág.  59</a:t>
            </a:r>
          </a:p>
          <a:p>
            <a:r>
              <a:rPr lang="es-ES" sz="1200" dirty="0" smtClean="0">
                <a:latin typeface="Berlin Sans FB" pitchFamily="34" charset="0"/>
              </a:rPr>
              <a:t>Pág.  61</a:t>
            </a:r>
          </a:p>
          <a:p>
            <a:r>
              <a:rPr lang="es-ES" sz="1200" dirty="0" smtClean="0">
                <a:latin typeface="Berlin Sans FB" pitchFamily="34" charset="0"/>
              </a:rPr>
              <a:t>Pág.  64</a:t>
            </a:r>
          </a:p>
          <a:p>
            <a:r>
              <a:rPr lang="es-ES" sz="1200" dirty="0" smtClean="0">
                <a:latin typeface="Berlin Sans FB" pitchFamily="34" charset="0"/>
              </a:rPr>
              <a:t>Pág.  65</a:t>
            </a:r>
          </a:p>
          <a:p>
            <a:r>
              <a:rPr lang="es-ES" sz="1200" dirty="0" smtClean="0">
                <a:latin typeface="Berlin Sans FB" pitchFamily="34" charset="0"/>
              </a:rPr>
              <a:t>Pág.  66</a:t>
            </a:r>
          </a:p>
          <a:p>
            <a:r>
              <a:rPr lang="es-ES" sz="1200" dirty="0" smtClean="0">
                <a:latin typeface="Berlin Sans FB" pitchFamily="34" charset="0"/>
              </a:rPr>
              <a:t>Pág.  68</a:t>
            </a:r>
          </a:p>
          <a:p>
            <a:r>
              <a:rPr lang="es-ES" sz="1200" dirty="0" smtClean="0">
                <a:latin typeface="Berlin Sans FB" pitchFamily="34" charset="0"/>
              </a:rPr>
              <a:t>Pág.  69</a:t>
            </a:r>
          </a:p>
          <a:p>
            <a:r>
              <a:rPr lang="es-ES" sz="1200" dirty="0" smtClean="0">
                <a:latin typeface="Berlin Sans FB" pitchFamily="34" charset="0"/>
              </a:rPr>
              <a:t>Pág.  70</a:t>
            </a:r>
          </a:p>
          <a:p>
            <a:r>
              <a:rPr lang="es-ES" sz="1200" dirty="0" smtClean="0">
                <a:latin typeface="Berlin Sans FB" pitchFamily="34" charset="0"/>
              </a:rPr>
              <a:t>Pág.  71</a:t>
            </a:r>
          </a:p>
          <a:p>
            <a:r>
              <a:rPr lang="es-ES" sz="1200" dirty="0" smtClean="0">
                <a:latin typeface="Berlin Sans FB" pitchFamily="34" charset="0"/>
              </a:rPr>
              <a:t>Pág.  72</a:t>
            </a:r>
          </a:p>
          <a:p>
            <a:r>
              <a:rPr lang="es-ES" sz="1200" dirty="0" smtClean="0">
                <a:latin typeface="Berlin Sans FB" pitchFamily="34" charset="0"/>
              </a:rPr>
              <a:t>Pág.  74</a:t>
            </a:r>
          </a:p>
          <a:p>
            <a:r>
              <a:rPr lang="es-ES" sz="1200" dirty="0" smtClean="0">
                <a:latin typeface="Berlin Sans FB" pitchFamily="34" charset="0"/>
              </a:rPr>
              <a:t>Pág.  77</a:t>
            </a:r>
          </a:p>
          <a:p>
            <a:r>
              <a:rPr lang="es-ES" sz="1200" dirty="0" smtClean="0">
                <a:latin typeface="Berlin Sans FB" pitchFamily="34" charset="0"/>
              </a:rPr>
              <a:t>Pág.  78</a:t>
            </a:r>
          </a:p>
          <a:p>
            <a:r>
              <a:rPr lang="es-ES" sz="1200" dirty="0" smtClean="0">
                <a:latin typeface="Berlin Sans FB" pitchFamily="34" charset="0"/>
              </a:rPr>
              <a:t>Pág.  79</a:t>
            </a:r>
          </a:p>
          <a:p>
            <a:r>
              <a:rPr lang="es-ES" sz="1200" dirty="0" smtClean="0">
                <a:latin typeface="Berlin Sans FB" pitchFamily="34" charset="0"/>
              </a:rPr>
              <a:t>Pág.  83 </a:t>
            </a:r>
          </a:p>
          <a:p>
            <a:r>
              <a:rPr lang="es-ES" sz="1200" dirty="0" smtClean="0">
                <a:latin typeface="Berlin Sans FB" pitchFamily="34" charset="0"/>
              </a:rPr>
              <a:t>  </a:t>
            </a:r>
          </a:p>
          <a:p>
            <a:endParaRPr lang="es-ES" sz="1200" dirty="0" smtClean="0">
              <a:latin typeface="Berlin Sans FB" pitchFamily="34" charset="0"/>
            </a:endParaRPr>
          </a:p>
          <a:p>
            <a:endParaRPr lang="es-ES" sz="1200" dirty="0" smtClean="0">
              <a:latin typeface="Berlin Sans FB" pitchFamily="34" charset="0"/>
            </a:endParaRPr>
          </a:p>
          <a:p>
            <a:endParaRPr lang="es-ES" sz="1200" dirty="0" smtClean="0">
              <a:latin typeface="Berlin Sans FB" pitchFamily="34" charset="0"/>
            </a:endParaRPr>
          </a:p>
          <a:p>
            <a:endParaRPr lang="es-ES" sz="1200" dirty="0" smtClean="0">
              <a:latin typeface="Berlin Sans FB" pitchFamily="34" charset="0"/>
            </a:endParaRPr>
          </a:p>
          <a:p>
            <a:endParaRPr lang="es-ES" sz="1200" dirty="0">
              <a:latin typeface="Berlin Sans FB"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40</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74741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24578" name="Object 2"/>
          <p:cNvGraphicFramePr>
            <a:graphicFrameLocks noChangeAspect="1"/>
          </p:cNvGraphicFramePr>
          <p:nvPr/>
        </p:nvGraphicFramePr>
        <p:xfrm>
          <a:off x="66675" y="923925"/>
          <a:ext cx="6581775" cy="7324725"/>
        </p:xfrm>
        <a:graphic>
          <a:graphicData uri="http://schemas.openxmlformats.org/presentationml/2006/ole">
            <mc:AlternateContent xmlns:mc="http://schemas.openxmlformats.org/markup-compatibility/2006">
              <mc:Choice xmlns:v="urn:schemas-microsoft-com:vml" Requires="v">
                <p:oleObj spid="_x0000_s24581" name="Documento" r:id="rId6" imgW="6854825" imgH="7643663" progId="Word.Document.12">
                  <p:embed/>
                </p:oleObj>
              </mc:Choice>
              <mc:Fallback>
                <p:oleObj name="Documento" r:id="rId6" imgW="6854825" imgH="7643663"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5" y="923925"/>
                        <a:ext cx="6581775" cy="732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81281"/>
            <a:ext cx="341760" cy="276999"/>
          </a:xfrm>
          <a:prstGeom prst="rect">
            <a:avLst/>
          </a:prstGeom>
          <a:noFill/>
        </p:spPr>
        <p:txBody>
          <a:bodyPr wrap="none" rtlCol="0">
            <a:spAutoFit/>
          </a:bodyPr>
          <a:lstStyle/>
          <a:p>
            <a:r>
              <a:rPr lang="es-ES" sz="1200" dirty="0" smtClean="0"/>
              <a:t>40</a:t>
            </a:r>
            <a:endParaRPr lang="es-ES" sz="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41</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25602" name="Object 2"/>
          <p:cNvGraphicFramePr>
            <a:graphicFrameLocks noChangeAspect="1"/>
          </p:cNvGraphicFramePr>
          <p:nvPr/>
        </p:nvGraphicFramePr>
        <p:xfrm>
          <a:off x="161925" y="638175"/>
          <a:ext cx="6229350" cy="7581900"/>
        </p:xfrm>
        <a:graphic>
          <a:graphicData uri="http://schemas.openxmlformats.org/presentationml/2006/ole">
            <mc:AlternateContent xmlns:mc="http://schemas.openxmlformats.org/markup-compatibility/2006">
              <mc:Choice xmlns:v="urn:schemas-microsoft-com:vml" Requires="v">
                <p:oleObj spid="_x0000_s25605" name="Documento" r:id="rId6" imgW="7081160" imgH="8637245" progId="Word.Document.12">
                  <p:embed/>
                </p:oleObj>
              </mc:Choice>
              <mc:Fallback>
                <p:oleObj name="Documento" r:id="rId6" imgW="7081160" imgH="8637245"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 y="638175"/>
                        <a:ext cx="6229350" cy="758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42</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675974"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26626" name="Object 2"/>
          <p:cNvGraphicFramePr>
            <a:graphicFrameLocks noChangeAspect="1"/>
          </p:cNvGraphicFramePr>
          <p:nvPr/>
        </p:nvGraphicFramePr>
        <p:xfrm>
          <a:off x="304800" y="885825"/>
          <a:ext cx="6096000" cy="5838825"/>
        </p:xfrm>
        <a:graphic>
          <a:graphicData uri="http://schemas.openxmlformats.org/presentationml/2006/ole">
            <mc:AlternateContent xmlns:mc="http://schemas.openxmlformats.org/markup-compatibility/2006">
              <mc:Choice xmlns:v="urn:schemas-microsoft-com:vml" Requires="v">
                <p:oleObj spid="_x0000_s26629" name="Documento" r:id="rId6" imgW="6854825" imgH="6573651" progId="Word.Document.12">
                  <p:embed/>
                </p:oleObj>
              </mc:Choice>
              <mc:Fallback>
                <p:oleObj name="Documento" r:id="rId6" imgW="6854825" imgH="6573651"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885825"/>
                        <a:ext cx="6096000"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42</a:t>
            </a:r>
            <a:endParaRPr lang="es-ES"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43</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27650" name="Object 2"/>
          <p:cNvGraphicFramePr>
            <a:graphicFrameLocks noChangeAspect="1"/>
          </p:cNvGraphicFramePr>
          <p:nvPr/>
        </p:nvGraphicFramePr>
        <p:xfrm>
          <a:off x="371475" y="1038225"/>
          <a:ext cx="5934075" cy="7124700"/>
        </p:xfrm>
        <a:graphic>
          <a:graphicData uri="http://schemas.openxmlformats.org/presentationml/2006/ole">
            <mc:AlternateContent xmlns:mc="http://schemas.openxmlformats.org/markup-compatibility/2006">
              <mc:Choice xmlns:v="urn:schemas-microsoft-com:vml" Requires="v">
                <p:oleObj spid="_x0000_s27653" name="Documento" r:id="rId6" imgW="6987963" imgH="8401828" progId="Word.Document.12">
                  <p:embed/>
                </p:oleObj>
              </mc:Choice>
              <mc:Fallback>
                <p:oleObj name="Documento" r:id="rId6" imgW="6987963" imgH="8401828"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75" y="1038225"/>
                        <a:ext cx="5934075" cy="712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44</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74741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28674" name="Object 2"/>
          <p:cNvGraphicFramePr>
            <a:graphicFrameLocks noChangeAspect="1"/>
          </p:cNvGraphicFramePr>
          <p:nvPr/>
        </p:nvGraphicFramePr>
        <p:xfrm>
          <a:off x="180975" y="828675"/>
          <a:ext cx="6457950" cy="6486525"/>
        </p:xfrm>
        <a:graphic>
          <a:graphicData uri="http://schemas.openxmlformats.org/presentationml/2006/ole">
            <mc:AlternateContent xmlns:mc="http://schemas.openxmlformats.org/markup-compatibility/2006">
              <mc:Choice xmlns:v="urn:schemas-microsoft-com:vml" Requires="v">
                <p:oleObj spid="_x0000_s28677" name="Documento" r:id="rId6" imgW="6873896" imgH="6918665" progId="Word.Document.12">
                  <p:embed/>
                </p:oleObj>
              </mc:Choice>
              <mc:Fallback>
                <p:oleObj name="Documento" r:id="rId6" imgW="6873896" imgH="6918665"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75" y="828675"/>
                        <a:ext cx="6457950" cy="64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44</a:t>
            </a:r>
            <a:endParaRPr lang="es-ES"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45</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29698" name="Object 2"/>
          <p:cNvGraphicFramePr>
            <a:graphicFrameLocks noChangeAspect="1"/>
          </p:cNvGraphicFramePr>
          <p:nvPr/>
        </p:nvGraphicFramePr>
        <p:xfrm>
          <a:off x="333375" y="752475"/>
          <a:ext cx="6324600" cy="6934200"/>
        </p:xfrm>
        <a:graphic>
          <a:graphicData uri="http://schemas.openxmlformats.org/presentationml/2006/ole">
            <mc:AlternateContent xmlns:mc="http://schemas.openxmlformats.org/markup-compatibility/2006">
              <mc:Choice xmlns:v="urn:schemas-microsoft-com:vml" Requires="v">
                <p:oleObj spid="_x0000_s29701" name="Documento" r:id="rId6" imgW="6873896" imgH="7548126" progId="Word.Document.12">
                  <p:embed/>
                </p:oleObj>
              </mc:Choice>
              <mc:Fallback>
                <p:oleObj name="Documento" r:id="rId6" imgW="6873896" imgH="7548126"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75" y="752475"/>
                        <a:ext cx="63246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46</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4741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581025" y="857250"/>
            <a:ext cx="5695950" cy="7429500"/>
          </a:xfrm>
          <a:prstGeom prst="rect">
            <a:avLst/>
          </a:prstGeom>
          <a:noFill/>
          <a:ln w="9525">
            <a:noFill/>
            <a:miter lim="800000"/>
            <a:headEnd/>
            <a:tailEnd/>
          </a:ln>
        </p:spPr>
      </p:pic>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46</a:t>
            </a:r>
            <a:endParaRPr lang="es-ES" sz="1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Plan Municipal de Desarrollo </a:t>
            </a:r>
            <a:endParaRPr lang="es-MX" dirty="0"/>
          </a:p>
        </p:txBody>
      </p:sp>
      <p:sp>
        <p:nvSpPr>
          <p:cNvPr id="3" name="2 Marcador de número de diapositiva"/>
          <p:cNvSpPr>
            <a:spLocks noGrp="1"/>
          </p:cNvSpPr>
          <p:nvPr>
            <p:ph type="sldNum" sz="quarter" idx="12"/>
          </p:nvPr>
        </p:nvSpPr>
        <p:spPr/>
        <p:txBody>
          <a:bodyPr/>
          <a:lstStyle/>
          <a:p>
            <a:fld id="{90570997-94DA-4EF1-BFAE-163681CED4CD}" type="slidenum">
              <a:rPr lang="es-MX" smtClean="0"/>
              <a:pPr/>
              <a:t>47</a:t>
            </a:fld>
            <a:endParaRPr lang="es-MX" dirty="0"/>
          </a:p>
        </p:txBody>
      </p:sp>
      <p:pic>
        <p:nvPicPr>
          <p:cNvPr id="4"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pic>
        <p:nvPicPr>
          <p:cNvPr id="5" name="Picture 2"/>
          <p:cNvPicPr>
            <a:picLocks noChangeAspect="1" noChangeArrowheads="1"/>
          </p:cNvPicPr>
          <p:nvPr/>
        </p:nvPicPr>
        <p:blipFill>
          <a:blip r:embed="rId5" cstate="print"/>
          <a:srcRect/>
          <a:stretch>
            <a:fillRect/>
          </a:stretch>
        </p:blipFill>
        <p:spPr bwMode="auto">
          <a:xfrm>
            <a:off x="52982" y="8461251"/>
            <a:ext cx="5680274" cy="503237"/>
          </a:xfrm>
          <a:prstGeom prst="rect">
            <a:avLst/>
          </a:prstGeom>
          <a:noFill/>
          <a:ln w="9525">
            <a:noFill/>
            <a:miter lim="800000"/>
            <a:headEnd/>
            <a:tailEnd/>
          </a:ln>
          <a:effectLst/>
        </p:spPr>
      </p:pic>
      <p:graphicFrame>
        <p:nvGraphicFramePr>
          <p:cNvPr id="78850" name="Object 2"/>
          <p:cNvGraphicFramePr>
            <a:graphicFrameLocks noChangeAspect="1"/>
          </p:cNvGraphicFramePr>
          <p:nvPr/>
        </p:nvGraphicFramePr>
        <p:xfrm>
          <a:off x="419100" y="1038225"/>
          <a:ext cx="6010275" cy="7200900"/>
        </p:xfrm>
        <a:graphic>
          <a:graphicData uri="http://schemas.openxmlformats.org/presentationml/2006/ole">
            <mc:AlternateContent xmlns:mc="http://schemas.openxmlformats.org/markup-compatibility/2006">
              <mc:Choice xmlns:v="urn:schemas-microsoft-com:vml" Requires="v">
                <p:oleObj spid="_x0000_s30725" name="Documento" r:id="rId7" imgW="7240566" imgH="8694567" progId="Word.Document.12">
                  <p:embed/>
                </p:oleObj>
              </mc:Choice>
              <mc:Fallback>
                <p:oleObj name="Documento" r:id="rId7" imgW="7240566" imgH="8694567" progId="Word.Document.12">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 y="1038225"/>
                        <a:ext cx="6010275" cy="720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48</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74741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31746" name="Object 2"/>
          <p:cNvGraphicFramePr>
            <a:graphicFrameLocks noChangeAspect="1"/>
          </p:cNvGraphicFramePr>
          <p:nvPr/>
        </p:nvGraphicFramePr>
        <p:xfrm>
          <a:off x="533400" y="1104900"/>
          <a:ext cx="5762625" cy="7553325"/>
        </p:xfrm>
        <a:graphic>
          <a:graphicData uri="http://schemas.openxmlformats.org/presentationml/2006/ole">
            <mc:AlternateContent xmlns:mc="http://schemas.openxmlformats.org/markup-compatibility/2006">
              <mc:Choice xmlns:v="urn:schemas-microsoft-com:vml" Requires="v">
                <p:oleObj spid="_x0000_s31749" name="Documento" r:id="rId6" imgW="6861302" imgH="9009298" progId="Word.Document.12">
                  <p:embed/>
                </p:oleObj>
              </mc:Choice>
              <mc:Fallback>
                <p:oleObj name="Documento" r:id="rId6" imgW="6861302" imgH="9009298"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104900"/>
                        <a:ext cx="5762625" cy="755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48</a:t>
            </a:r>
            <a:endParaRPr lang="es-ES" sz="1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49</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32770" name="Object 2"/>
          <p:cNvGraphicFramePr>
            <a:graphicFrameLocks noChangeAspect="1"/>
          </p:cNvGraphicFramePr>
          <p:nvPr/>
        </p:nvGraphicFramePr>
        <p:xfrm>
          <a:off x="66675" y="533400"/>
          <a:ext cx="6581775" cy="7543800"/>
        </p:xfrm>
        <a:graphic>
          <a:graphicData uri="http://schemas.openxmlformats.org/presentationml/2006/ole">
            <mc:AlternateContent xmlns:mc="http://schemas.openxmlformats.org/markup-compatibility/2006">
              <mc:Choice xmlns:v="urn:schemas-microsoft-com:vml" Requires="v">
                <p:oleObj spid="_x0000_s32773" name="Documento" r:id="rId6" imgW="6854825" imgH="7874033" progId="Word.Document.12">
                  <p:embed/>
                </p:oleObj>
              </mc:Choice>
              <mc:Fallback>
                <p:oleObj name="Documento" r:id="rId6" imgW="6854825" imgH="7874033"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5" y="533400"/>
                        <a:ext cx="6581775"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5</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52982" y="8461251"/>
            <a:ext cx="6256338" cy="50323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sp>
        <p:nvSpPr>
          <p:cNvPr id="6" name="5 CuadroTexto"/>
          <p:cNvSpPr txBox="1"/>
          <p:nvPr/>
        </p:nvSpPr>
        <p:spPr>
          <a:xfrm>
            <a:off x="692696" y="1331640"/>
            <a:ext cx="72008" cy="369332"/>
          </a:xfrm>
          <a:prstGeom prst="rect">
            <a:avLst/>
          </a:prstGeom>
          <a:noFill/>
        </p:spPr>
        <p:txBody>
          <a:bodyPr wrap="square" rtlCol="0">
            <a:spAutoFit/>
          </a:bodyPr>
          <a:lstStyle/>
          <a:p>
            <a:r>
              <a:rPr lang="es-ES" dirty="0" smtClean="0"/>
              <a:t>   </a:t>
            </a:r>
            <a:endParaRPr lang="es-ES" dirty="0"/>
          </a:p>
        </p:txBody>
      </p:sp>
      <p:sp>
        <p:nvSpPr>
          <p:cNvPr id="7" name="6 CuadroTexto"/>
          <p:cNvSpPr txBox="1"/>
          <p:nvPr/>
        </p:nvSpPr>
        <p:spPr>
          <a:xfrm>
            <a:off x="116632" y="1554043"/>
            <a:ext cx="6840760" cy="6370975"/>
          </a:xfrm>
          <a:prstGeom prst="rect">
            <a:avLst/>
          </a:prstGeom>
          <a:noFill/>
        </p:spPr>
        <p:txBody>
          <a:bodyPr wrap="square" rtlCol="0">
            <a:spAutoFit/>
          </a:bodyPr>
          <a:lstStyle/>
          <a:p>
            <a:r>
              <a:rPr lang="es-ES" sz="1200" dirty="0">
                <a:latin typeface="Berlin Sans FB" pitchFamily="34" charset="0"/>
              </a:rPr>
              <a:t>Con el fin de plasmar de manera simple y clara, las actividades a realizar que se demandan en el Plan </a:t>
            </a:r>
            <a:r>
              <a:rPr lang="es-ES" sz="1200" dirty="0" smtClean="0">
                <a:latin typeface="Berlin Sans FB" pitchFamily="34" charset="0"/>
              </a:rPr>
              <a:t>de Desarrollo </a:t>
            </a:r>
            <a:r>
              <a:rPr lang="es-ES" sz="1200" dirty="0">
                <a:latin typeface="Berlin Sans FB" pitchFamily="34" charset="0"/>
              </a:rPr>
              <a:t>Municipal de </a:t>
            </a:r>
            <a:r>
              <a:rPr lang="es-ES" sz="1200" dirty="0" smtClean="0">
                <a:latin typeface="Berlin Sans FB" pitchFamily="34" charset="0"/>
              </a:rPr>
              <a:t> San Martin de Bolaños, </a:t>
            </a:r>
            <a:r>
              <a:rPr lang="es-ES" sz="1200" dirty="0">
                <a:latin typeface="Berlin Sans FB" pitchFamily="34" charset="0"/>
              </a:rPr>
              <a:t>Jalisco, se hace necesario elaborar el presente documento, el </a:t>
            </a:r>
            <a:r>
              <a:rPr lang="es-ES" sz="1200" dirty="0" smtClean="0">
                <a:latin typeface="Berlin Sans FB" pitchFamily="34" charset="0"/>
              </a:rPr>
              <a:t>cual debe </a:t>
            </a:r>
            <a:r>
              <a:rPr lang="es-ES" sz="1200" dirty="0">
                <a:latin typeface="Berlin Sans FB" pitchFamily="34" charset="0"/>
              </a:rPr>
              <a:t>servir de guía para la realización de todos los proyectos y como herramienta de apoyo en </a:t>
            </a:r>
            <a:r>
              <a:rPr lang="es-ES" sz="1200" dirty="0" smtClean="0">
                <a:latin typeface="Berlin Sans FB" pitchFamily="34" charset="0"/>
              </a:rPr>
              <a:t>la gestión </a:t>
            </a:r>
            <a:r>
              <a:rPr lang="es-ES" sz="1200" dirty="0">
                <a:latin typeface="Berlin Sans FB" pitchFamily="34" charset="0"/>
              </a:rPr>
              <a:t>de recursos ante las distintas instancias.</a:t>
            </a:r>
          </a:p>
          <a:p>
            <a:r>
              <a:rPr lang="es-ES" sz="1200" b="1" dirty="0">
                <a:latin typeface="Berlin Sans FB" pitchFamily="34" charset="0"/>
              </a:rPr>
              <a:t>Producto a generar: Antecedentes, en dos a cuatro cuartillas explicar las circunstancias que dieron origen </a:t>
            </a:r>
            <a:r>
              <a:rPr lang="es-ES" sz="1200" b="1" dirty="0" smtClean="0">
                <a:latin typeface="Berlin Sans FB" pitchFamily="34" charset="0"/>
              </a:rPr>
              <a:t>y </a:t>
            </a:r>
            <a:r>
              <a:rPr lang="es-ES" sz="1200" dirty="0" smtClean="0">
                <a:latin typeface="Berlin Sans FB" pitchFamily="34" charset="0"/>
              </a:rPr>
              <a:t>alcances </a:t>
            </a:r>
            <a:r>
              <a:rPr lang="es-ES" sz="1200" dirty="0">
                <a:latin typeface="Berlin Sans FB" pitchFamily="34" charset="0"/>
              </a:rPr>
              <a:t>del Plan General del Ayuntamiento </a:t>
            </a:r>
            <a:r>
              <a:rPr lang="es-ES" sz="1200" dirty="0" smtClean="0">
                <a:latin typeface="Berlin Sans FB" pitchFamily="34" charset="0"/>
              </a:rPr>
              <a:t>2012 </a:t>
            </a:r>
            <a:r>
              <a:rPr lang="es-ES" sz="1200" dirty="0">
                <a:latin typeface="Berlin Sans FB" pitchFamily="34" charset="0"/>
              </a:rPr>
              <a:t>- </a:t>
            </a:r>
            <a:r>
              <a:rPr lang="es-ES" sz="1200" dirty="0" smtClean="0">
                <a:latin typeface="Berlin Sans FB" pitchFamily="34" charset="0"/>
              </a:rPr>
              <a:t>2015, </a:t>
            </a:r>
            <a:r>
              <a:rPr lang="es-ES" sz="1200" dirty="0">
                <a:latin typeface="Berlin Sans FB" pitchFamily="34" charset="0"/>
              </a:rPr>
              <a:t>se sugiere basarse en el siguiente contenido:</a:t>
            </a:r>
          </a:p>
          <a:p>
            <a:r>
              <a:rPr lang="es-ES" sz="1200" b="1" dirty="0">
                <a:latin typeface="Berlin Sans FB" pitchFamily="34" charset="0"/>
              </a:rPr>
              <a:t>1.1. Plan </a:t>
            </a:r>
            <a:r>
              <a:rPr lang="es-ES" sz="1200" b="1" dirty="0" smtClean="0">
                <a:latin typeface="Berlin Sans FB" pitchFamily="34" charset="0"/>
              </a:rPr>
              <a:t>Municipal de Desarrollo</a:t>
            </a:r>
            <a:endParaRPr lang="es-ES" sz="1200" b="1" dirty="0">
              <a:latin typeface="Berlin Sans FB" pitchFamily="34" charset="0"/>
            </a:endParaRPr>
          </a:p>
          <a:p>
            <a:r>
              <a:rPr lang="es-ES" sz="1200" i="1" dirty="0">
                <a:latin typeface="Berlin Sans FB" pitchFamily="34" charset="0"/>
              </a:rPr>
              <a:t>1.1.1. Fundamentación jurídica.</a:t>
            </a:r>
          </a:p>
          <a:p>
            <a:r>
              <a:rPr lang="es-ES" sz="1200" b="1" dirty="0">
                <a:latin typeface="Berlin Sans FB" pitchFamily="34" charset="0"/>
              </a:rPr>
              <a:t>MARCO JURIDICO.</a:t>
            </a:r>
          </a:p>
          <a:p>
            <a:r>
              <a:rPr lang="es-ES" sz="1200" dirty="0">
                <a:latin typeface="Berlin Sans FB" pitchFamily="34" charset="0"/>
              </a:rPr>
              <a:t>Constitución Política de los Estados Unidos Mexicanos.</a:t>
            </a:r>
          </a:p>
          <a:p>
            <a:r>
              <a:rPr lang="es-ES" sz="1200" dirty="0">
                <a:latin typeface="Berlin Sans FB" pitchFamily="34" charset="0"/>
              </a:rPr>
              <a:t>Ley de Planeación.</a:t>
            </a:r>
          </a:p>
          <a:p>
            <a:r>
              <a:rPr lang="es-ES" sz="1200" dirty="0">
                <a:latin typeface="Berlin Sans FB" pitchFamily="34" charset="0"/>
              </a:rPr>
              <a:t>Constitución Política del Estado.</a:t>
            </a:r>
          </a:p>
          <a:p>
            <a:r>
              <a:rPr lang="es-ES" sz="1200" dirty="0">
                <a:latin typeface="Berlin Sans FB" pitchFamily="34" charset="0"/>
              </a:rPr>
              <a:t>Ley Estatal de planeación.</a:t>
            </a:r>
          </a:p>
          <a:p>
            <a:r>
              <a:rPr lang="es-ES" sz="1200" dirty="0">
                <a:latin typeface="Berlin Sans FB" pitchFamily="34" charset="0"/>
              </a:rPr>
              <a:t>Ley Orgánica Municipal.</a:t>
            </a:r>
          </a:p>
          <a:p>
            <a:r>
              <a:rPr lang="es-ES" sz="1200" b="1" dirty="0">
                <a:latin typeface="Berlin Sans FB" pitchFamily="34" charset="0"/>
              </a:rPr>
              <a:t>CONSTITUCION POLITICA DE LOS ESTADOS UNIDOS MEXICANOS.</a:t>
            </a:r>
          </a:p>
          <a:p>
            <a:r>
              <a:rPr lang="es-ES" sz="1200" dirty="0">
                <a:latin typeface="Berlin Sans FB" pitchFamily="34" charset="0"/>
              </a:rPr>
              <a:t>En su artículo 25 otorga al Estado mexicano el papel rector de la </a:t>
            </a:r>
            <a:r>
              <a:rPr lang="es-ES" sz="1200" dirty="0" smtClean="0">
                <a:latin typeface="Berlin Sans FB" pitchFamily="34" charset="0"/>
              </a:rPr>
              <a:t>economía  </a:t>
            </a:r>
            <a:r>
              <a:rPr lang="es-ES" sz="1200" dirty="0">
                <a:latin typeface="Berlin Sans FB" pitchFamily="34" charset="0"/>
              </a:rPr>
              <a:t>nacional y lo responsabiliza </a:t>
            </a:r>
            <a:endParaRPr lang="es-ES" sz="1200" dirty="0" smtClean="0">
              <a:latin typeface="Berlin Sans FB" pitchFamily="34" charset="0"/>
            </a:endParaRPr>
          </a:p>
          <a:p>
            <a:r>
              <a:rPr lang="es-ES" sz="1200" dirty="0" smtClean="0">
                <a:latin typeface="Berlin Sans FB" pitchFamily="34" charset="0"/>
              </a:rPr>
              <a:t>De garantizar </a:t>
            </a:r>
            <a:r>
              <a:rPr lang="es-ES" sz="1200" dirty="0">
                <a:latin typeface="Berlin Sans FB" pitchFamily="34" charset="0"/>
              </a:rPr>
              <a:t>el desarrollo económico y social de la nación. Planeará, conducirá, coordinará y orientará </a:t>
            </a:r>
            <a:r>
              <a:rPr lang="es-ES" sz="1200" dirty="0" smtClean="0">
                <a:latin typeface="Berlin Sans FB" pitchFamily="34" charset="0"/>
              </a:rPr>
              <a:t>la actividad </a:t>
            </a:r>
            <a:r>
              <a:rPr lang="es-ES" sz="1200" dirty="0">
                <a:latin typeface="Berlin Sans FB" pitchFamily="34" charset="0"/>
              </a:rPr>
              <a:t>económica nacional.</a:t>
            </a:r>
          </a:p>
          <a:p>
            <a:r>
              <a:rPr lang="es-ES" sz="1200" dirty="0">
                <a:latin typeface="Berlin Sans FB" pitchFamily="34" charset="0"/>
              </a:rPr>
              <a:t>En el artículo 26 se fijan las bases para su Sistema Nacional de Planeación Democrática, de esta manera,</a:t>
            </a:r>
          </a:p>
          <a:p>
            <a:r>
              <a:rPr lang="es-ES" sz="1200" dirty="0">
                <a:latin typeface="Berlin Sans FB" pitchFamily="34" charset="0"/>
              </a:rPr>
              <a:t>se garantiza la participación de las entidades federativas y de sus municipios en la responsabilidad definir</a:t>
            </a:r>
          </a:p>
          <a:p>
            <a:r>
              <a:rPr lang="es-ES" sz="1200" dirty="0">
                <a:latin typeface="Berlin Sans FB" pitchFamily="34" charset="0"/>
              </a:rPr>
              <a:t>y alcanzar los objetivos de los programas de gobierno.</a:t>
            </a:r>
          </a:p>
          <a:p>
            <a:r>
              <a:rPr lang="es-ES" sz="1200" b="1" dirty="0">
                <a:latin typeface="Berlin Sans FB" pitchFamily="34" charset="0"/>
              </a:rPr>
              <a:t>LEY DE PLANEACIÓN.</a:t>
            </a:r>
          </a:p>
          <a:p>
            <a:r>
              <a:rPr lang="es-ES" sz="1200" i="1" dirty="0">
                <a:latin typeface="Berlin Sans FB" pitchFamily="34" charset="0"/>
              </a:rPr>
              <a:t>Es el ordenamiento jurídico que establece y señala:</a:t>
            </a:r>
          </a:p>
          <a:p>
            <a:r>
              <a:rPr lang="es-ES" sz="1200" dirty="0">
                <a:latin typeface="Berlin Sans FB" pitchFamily="34" charset="0"/>
              </a:rPr>
              <a:t>El marco normativo para regular el ejercicio de la planeación nacional del desarrollo.</a:t>
            </a:r>
          </a:p>
          <a:p>
            <a:r>
              <a:rPr lang="es-ES" sz="1200" dirty="0">
                <a:latin typeface="Berlin Sans FB" pitchFamily="34" charset="0"/>
              </a:rPr>
              <a:t>Las bases para la integración y funcionamiento del Sistema Nacional de Planeación Democrática.</a:t>
            </a:r>
          </a:p>
          <a:p>
            <a:r>
              <a:rPr lang="es-ES" sz="1200" dirty="0">
                <a:latin typeface="Berlin Sans FB" pitchFamily="34" charset="0"/>
              </a:rPr>
              <a:t>La coordinación necesaria entre la federación y los estados, incluyendo los </a:t>
            </a:r>
            <a:r>
              <a:rPr lang="es-ES" sz="1200" dirty="0" smtClean="0">
                <a:latin typeface="Berlin Sans FB" pitchFamily="34" charset="0"/>
              </a:rPr>
              <a:t>municipios.</a:t>
            </a:r>
          </a:p>
          <a:p>
            <a:r>
              <a:rPr lang="es-ES" sz="1200" dirty="0" smtClean="0">
                <a:latin typeface="Berlin Sans FB" pitchFamily="34" charset="0"/>
              </a:rPr>
              <a:t>La </a:t>
            </a:r>
            <a:r>
              <a:rPr lang="es-ES" sz="1200" dirty="0">
                <a:latin typeface="Berlin Sans FB" pitchFamily="34" charset="0"/>
              </a:rPr>
              <a:t>concertación e inducción de acciones respecto a los particulares y en general la participación social.</a:t>
            </a:r>
          </a:p>
          <a:p>
            <a:r>
              <a:rPr lang="es-ES" sz="1200" b="1" dirty="0">
                <a:latin typeface="Berlin Sans FB" pitchFamily="34" charset="0"/>
              </a:rPr>
              <a:t>CONSTITUCIÓN POLÍTICA DEL ESTADO.</a:t>
            </a:r>
          </a:p>
          <a:p>
            <a:r>
              <a:rPr lang="es-ES" sz="1200" dirty="0">
                <a:latin typeface="Berlin Sans FB" pitchFamily="34" charset="0"/>
              </a:rPr>
              <a:t>La Constitución Estatal señala la responsabilidad del Estado para organizar un sistema de planeación y</a:t>
            </a:r>
          </a:p>
          <a:p>
            <a:r>
              <a:rPr lang="es-ES" sz="1200" dirty="0">
                <a:latin typeface="Berlin Sans FB" pitchFamily="34" charset="0"/>
              </a:rPr>
              <a:t>faculta al ejecutivo para establecer los mecanismos de participación social en dicho sistema. Se dispone</a:t>
            </a:r>
          </a:p>
          <a:p>
            <a:r>
              <a:rPr lang="es-ES" sz="1200" dirty="0">
                <a:latin typeface="Berlin Sans FB" pitchFamily="34" charset="0"/>
              </a:rPr>
              <a:t>también que el Estado conducirá </a:t>
            </a:r>
            <a:r>
              <a:rPr lang="es-ES" sz="1200" dirty="0" smtClean="0">
                <a:latin typeface="Berlin Sans FB" pitchFamily="34" charset="0"/>
              </a:rPr>
              <a:t>     y </a:t>
            </a:r>
            <a:r>
              <a:rPr lang="es-ES" sz="1200" dirty="0">
                <a:latin typeface="Berlin Sans FB" pitchFamily="34" charset="0"/>
              </a:rPr>
              <a:t>orientará la actividad económica de la entidad </a:t>
            </a:r>
            <a:r>
              <a:rPr lang="es-ES" sz="1200" dirty="0" smtClean="0">
                <a:latin typeface="Berlin Sans FB" pitchFamily="34" charset="0"/>
              </a:rPr>
              <a:t>en    planeación </a:t>
            </a:r>
            <a:r>
              <a:rPr lang="es-ES" sz="1200" dirty="0">
                <a:latin typeface="Berlin Sans FB" pitchFamily="34" charset="0"/>
              </a:rPr>
              <a:t>democrática, donde concurran los distintos sectores de la población.</a:t>
            </a:r>
          </a:p>
        </p:txBody>
      </p:sp>
      <p:sp>
        <p:nvSpPr>
          <p:cNvPr id="8" name="7 Rectángulo"/>
          <p:cNvSpPr/>
          <p:nvPr/>
        </p:nvSpPr>
        <p:spPr>
          <a:xfrm>
            <a:off x="332656" y="827584"/>
            <a:ext cx="3528392" cy="50405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ANTECEDENTES</a:t>
            </a:r>
            <a:endParaRPr lang="es-ES" sz="2400"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50</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74741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33794" name="Object 2"/>
          <p:cNvGraphicFramePr>
            <a:graphicFrameLocks noChangeAspect="1"/>
          </p:cNvGraphicFramePr>
          <p:nvPr/>
        </p:nvGraphicFramePr>
        <p:xfrm>
          <a:off x="157636" y="1115616"/>
          <a:ext cx="6511724" cy="6888435"/>
        </p:xfrm>
        <a:graphic>
          <a:graphicData uri="http://schemas.openxmlformats.org/presentationml/2006/ole">
            <mc:AlternateContent xmlns:mc="http://schemas.openxmlformats.org/markup-compatibility/2006">
              <mc:Choice xmlns:v="urn:schemas-microsoft-com:vml" Requires="v">
                <p:oleObj spid="_x0000_s33797" name="Documento" r:id="rId6" imgW="6912038" imgH="7325688" progId="Word.Document.12">
                  <p:embed/>
                </p:oleObj>
              </mc:Choice>
              <mc:Fallback>
                <p:oleObj name="Documento" r:id="rId6" imgW="6912038" imgH="7325688"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636" y="1115616"/>
                        <a:ext cx="6511724" cy="688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50</a:t>
            </a:r>
            <a:endParaRPr lang="es-ES" sz="1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51</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34818" name="Object 2"/>
          <p:cNvGraphicFramePr>
            <a:graphicFrameLocks noChangeAspect="1"/>
          </p:cNvGraphicFramePr>
          <p:nvPr/>
        </p:nvGraphicFramePr>
        <p:xfrm>
          <a:off x="373063" y="755650"/>
          <a:ext cx="6110287" cy="7272338"/>
        </p:xfrm>
        <a:graphic>
          <a:graphicData uri="http://schemas.openxmlformats.org/presentationml/2006/ole">
            <mc:AlternateContent xmlns:mc="http://schemas.openxmlformats.org/markup-compatibility/2006">
              <mc:Choice xmlns:v="urn:schemas-microsoft-com:vml" Requires="v">
                <p:oleObj spid="_x0000_s34821" name="Documento" r:id="rId6" imgW="6861302" imgH="7858170" progId="Word.Document.12">
                  <p:embed/>
                </p:oleObj>
              </mc:Choice>
              <mc:Fallback>
                <p:oleObj name="Documento" r:id="rId6" imgW="6861302" imgH="7858170"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063" y="755650"/>
                        <a:ext cx="6110287" cy="727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52</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74741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35842" name="Object 2"/>
          <p:cNvGraphicFramePr>
            <a:graphicFrameLocks noChangeAspect="1"/>
          </p:cNvGraphicFramePr>
          <p:nvPr/>
        </p:nvGraphicFramePr>
        <p:xfrm>
          <a:off x="66675" y="790575"/>
          <a:ext cx="6581775" cy="7439025"/>
        </p:xfrm>
        <a:graphic>
          <a:graphicData uri="http://schemas.openxmlformats.org/presentationml/2006/ole">
            <mc:AlternateContent xmlns:mc="http://schemas.openxmlformats.org/markup-compatibility/2006">
              <mc:Choice xmlns:v="urn:schemas-microsoft-com:vml" Requires="v">
                <p:oleObj spid="_x0000_s35845" name="Documento" r:id="rId6" imgW="6854825" imgH="7769123" progId="Word.Document.12">
                  <p:embed/>
                </p:oleObj>
              </mc:Choice>
              <mc:Fallback>
                <p:oleObj name="Documento" r:id="rId6" imgW="6854825" imgH="7769123"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5" y="790575"/>
                        <a:ext cx="6581775" cy="743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52</a:t>
            </a:r>
            <a:endParaRPr lang="es-ES" sz="1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Plan Municipal de Desarrollo </a:t>
            </a:r>
            <a:endParaRPr lang="es-MX" dirty="0"/>
          </a:p>
        </p:txBody>
      </p:sp>
      <p:sp>
        <p:nvSpPr>
          <p:cNvPr id="3" name="2 Marcador de número de diapositiva"/>
          <p:cNvSpPr>
            <a:spLocks noGrp="1"/>
          </p:cNvSpPr>
          <p:nvPr>
            <p:ph type="sldNum" sz="quarter" idx="12"/>
          </p:nvPr>
        </p:nvSpPr>
        <p:spPr/>
        <p:txBody>
          <a:bodyPr/>
          <a:lstStyle/>
          <a:p>
            <a:fld id="{90570997-94DA-4EF1-BFAE-163681CED4CD}" type="slidenum">
              <a:rPr lang="es-MX" smtClean="0"/>
              <a:pPr/>
              <a:t>53</a:t>
            </a:fld>
            <a:endParaRPr lang="es-MX" dirty="0"/>
          </a:p>
        </p:txBody>
      </p:sp>
      <p:pic>
        <p:nvPicPr>
          <p:cNvPr id="4" name="Picture 1"/>
          <p:cNvPicPr>
            <a:picLocks noChangeAspect="1" noChangeArrowheads="1"/>
          </p:cNvPicPr>
          <p:nvPr/>
        </p:nvPicPr>
        <p:blipFill>
          <a:blip r:embed="rId2" cstate="print"/>
          <a:srcRect/>
          <a:stretch>
            <a:fillRect/>
          </a:stretch>
        </p:blipFill>
        <p:spPr bwMode="auto">
          <a:xfrm>
            <a:off x="0" y="107504"/>
            <a:ext cx="6858000" cy="411163"/>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391932" y="8461251"/>
            <a:ext cx="5680274" cy="503237"/>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b="11491"/>
          <a:stretch>
            <a:fillRect/>
          </a:stretch>
        </p:blipFill>
        <p:spPr bwMode="auto">
          <a:xfrm>
            <a:off x="332656" y="687011"/>
            <a:ext cx="6192688" cy="75573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54</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785794"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b="9136"/>
          <a:stretch>
            <a:fillRect/>
          </a:stretch>
        </p:blipFill>
        <p:spPr bwMode="auto">
          <a:xfrm>
            <a:off x="145381" y="827584"/>
            <a:ext cx="6379963" cy="7540746"/>
          </a:xfrm>
          <a:prstGeom prst="rect">
            <a:avLst/>
          </a:prstGeom>
          <a:noFill/>
          <a:ln w="9525">
            <a:noFill/>
            <a:miter lim="800000"/>
            <a:headEnd/>
            <a:tailEnd/>
          </a:ln>
        </p:spPr>
      </p:pic>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54</a:t>
            </a:r>
            <a:endParaRPr lang="es-ES" sz="1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55</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247346"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b="6887"/>
          <a:stretch>
            <a:fillRect/>
          </a:stretch>
        </p:blipFill>
        <p:spPr bwMode="auto">
          <a:xfrm>
            <a:off x="260648" y="827584"/>
            <a:ext cx="6264696" cy="7467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sp>
        <p:nvSpPr>
          <p:cNvPr id="5" name="4 CuadroTexto"/>
          <p:cNvSpPr txBox="1"/>
          <p:nvPr/>
        </p:nvSpPr>
        <p:spPr>
          <a:xfrm>
            <a:off x="6215082" y="8572528"/>
            <a:ext cx="341760" cy="276999"/>
          </a:xfrm>
          <a:prstGeom prst="rect">
            <a:avLst/>
          </a:prstGeom>
          <a:noFill/>
        </p:spPr>
        <p:txBody>
          <a:bodyPr wrap="none" rtlCol="0">
            <a:spAutoFit/>
          </a:bodyPr>
          <a:lstStyle/>
          <a:p>
            <a:r>
              <a:rPr lang="es-ES" sz="1200" dirty="0" smtClean="0"/>
              <a:t>56</a:t>
            </a:r>
            <a:endParaRPr lang="es-ES" sz="1200" dirty="0"/>
          </a:p>
        </p:txBody>
      </p:sp>
      <p:sp>
        <p:nvSpPr>
          <p:cNvPr id="6" name="5 CuadroTexto"/>
          <p:cNvSpPr txBox="1"/>
          <p:nvPr/>
        </p:nvSpPr>
        <p:spPr>
          <a:xfrm>
            <a:off x="178424" y="8572528"/>
            <a:ext cx="341760" cy="276999"/>
          </a:xfrm>
          <a:prstGeom prst="rect">
            <a:avLst/>
          </a:prstGeom>
          <a:noFill/>
        </p:spPr>
        <p:txBody>
          <a:bodyPr wrap="none" rtlCol="0">
            <a:spAutoFit/>
          </a:bodyPr>
          <a:lstStyle/>
          <a:p>
            <a:r>
              <a:rPr lang="es-ES" sz="1200" dirty="0" smtClean="0"/>
              <a:t>56</a:t>
            </a:r>
            <a:endParaRPr lang="es-ES" sz="1200" dirty="0"/>
          </a:p>
        </p:txBody>
      </p:sp>
      <p:graphicFrame>
        <p:nvGraphicFramePr>
          <p:cNvPr id="108546" name="Object 2"/>
          <p:cNvGraphicFramePr>
            <a:graphicFrameLocks noChangeAspect="1"/>
          </p:cNvGraphicFramePr>
          <p:nvPr/>
        </p:nvGraphicFramePr>
        <p:xfrm>
          <a:off x="352425" y="419100"/>
          <a:ext cx="6276975" cy="8229600"/>
        </p:xfrm>
        <a:graphic>
          <a:graphicData uri="http://schemas.openxmlformats.org/presentationml/2006/ole">
            <mc:AlternateContent xmlns:mc="http://schemas.openxmlformats.org/markup-compatibility/2006">
              <mc:Choice xmlns:v="urn:schemas-microsoft-com:vml" Requires="v">
                <p:oleObj spid="_x0000_s108549" name="Documento" r:id="rId5" imgW="6272465" imgH="8247888" progId="Word.Document.12">
                  <p:embed/>
                </p:oleObj>
              </mc:Choice>
              <mc:Fallback>
                <p:oleObj name="Documento" r:id="rId5" imgW="6272465" imgH="8247888" progId="Word.Documen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419100"/>
                        <a:ext cx="6276975"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p:cNvPicPr>
            <a:picLocks noChangeAspect="1" noChangeArrowheads="1"/>
          </p:cNvPicPr>
          <p:nvPr/>
        </p:nvPicPr>
        <p:blipFill>
          <a:blip r:embed="rId7" cstate="print"/>
          <a:srcRect/>
          <a:stretch>
            <a:fillRect/>
          </a:stretch>
        </p:blipFill>
        <p:spPr bwMode="auto">
          <a:xfrm>
            <a:off x="604536" y="8490212"/>
            <a:ext cx="5896298" cy="474277"/>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57</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175908"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36866" name="Object 2"/>
          <p:cNvGraphicFramePr>
            <a:graphicFrameLocks noChangeAspect="1"/>
          </p:cNvGraphicFramePr>
          <p:nvPr/>
        </p:nvGraphicFramePr>
        <p:xfrm>
          <a:off x="523875" y="676275"/>
          <a:ext cx="5572125" cy="6829425"/>
        </p:xfrm>
        <a:graphic>
          <a:graphicData uri="http://schemas.openxmlformats.org/presentationml/2006/ole">
            <mc:AlternateContent xmlns:mc="http://schemas.openxmlformats.org/markup-compatibility/2006">
              <mc:Choice xmlns:v="urn:schemas-microsoft-com:vml" Requires="v">
                <p:oleObj spid="_x0000_s36869" name="Documento" r:id="rId6" imgW="5807710" imgH="7125241" progId="Word.Document.12">
                  <p:embed/>
                </p:oleObj>
              </mc:Choice>
              <mc:Fallback>
                <p:oleObj name="Documento" r:id="rId6" imgW="5807710" imgH="7125241"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75" y="676275"/>
                        <a:ext cx="5572125"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Plan Municipal de Desarrollo </a:t>
            </a:r>
            <a:endParaRPr lang="es-MX" dirty="0"/>
          </a:p>
        </p:txBody>
      </p:sp>
      <p:sp>
        <p:nvSpPr>
          <p:cNvPr id="3" name="2 Marcador de número de diapositiva"/>
          <p:cNvSpPr>
            <a:spLocks noGrp="1"/>
          </p:cNvSpPr>
          <p:nvPr>
            <p:ph type="sldNum" sz="quarter" idx="12"/>
          </p:nvPr>
        </p:nvSpPr>
        <p:spPr/>
        <p:txBody>
          <a:bodyPr/>
          <a:lstStyle/>
          <a:p>
            <a:fld id="{90570997-94DA-4EF1-BFAE-163681CED4CD}" type="slidenum">
              <a:rPr lang="es-MX" smtClean="0"/>
              <a:pPr/>
              <a:t>58</a:t>
            </a:fld>
            <a:endParaRPr lang="es-MX" dirty="0"/>
          </a:p>
        </p:txBody>
      </p:sp>
      <p:pic>
        <p:nvPicPr>
          <p:cNvPr id="4" name="Picture 1"/>
          <p:cNvPicPr>
            <a:picLocks noChangeAspect="1" noChangeArrowheads="1"/>
          </p:cNvPicPr>
          <p:nvPr/>
        </p:nvPicPr>
        <p:blipFill>
          <a:blip r:embed="rId2" cstate="print"/>
          <a:srcRect/>
          <a:stretch>
            <a:fillRect/>
          </a:stretch>
        </p:blipFill>
        <p:spPr bwMode="auto">
          <a:xfrm>
            <a:off x="0" y="107504"/>
            <a:ext cx="6858000" cy="411163"/>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785794" y="8461251"/>
            <a:ext cx="5680274" cy="503237"/>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216024" y="899592"/>
            <a:ext cx="6381328" cy="6563911"/>
          </a:xfrm>
          <a:prstGeom prst="rect">
            <a:avLst/>
          </a:prstGeom>
          <a:noFill/>
          <a:ln w="9525">
            <a:noFill/>
            <a:miter lim="800000"/>
            <a:headEnd/>
            <a:tailEnd/>
          </a:ln>
        </p:spPr>
      </p:pic>
      <p:sp>
        <p:nvSpPr>
          <p:cNvPr id="8" name="7 Rectángulo"/>
          <p:cNvSpPr/>
          <p:nvPr/>
        </p:nvSpPr>
        <p:spPr>
          <a:xfrm>
            <a:off x="2643182" y="4286248"/>
            <a:ext cx="285752"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2643182" y="4214810"/>
            <a:ext cx="242374" cy="338554"/>
          </a:xfrm>
          <a:prstGeom prst="rect">
            <a:avLst/>
          </a:prstGeom>
          <a:noFill/>
        </p:spPr>
        <p:txBody>
          <a:bodyPr wrap="none" rtlCol="0">
            <a:spAutoFit/>
          </a:bodyPr>
          <a:lstStyle/>
          <a:p>
            <a:r>
              <a:rPr lang="es-ES" sz="1600" dirty="0" smtClean="0">
                <a:latin typeface="Berlin Sans FB" pitchFamily="34" charset="0"/>
              </a:rPr>
              <a:t>1</a:t>
            </a:r>
            <a:endParaRPr lang="es-ES" sz="1600" dirty="0">
              <a:latin typeface="Berlin Sans FB" pitchFamily="34" charset="0"/>
            </a:endParaRPr>
          </a:p>
        </p:txBody>
      </p:sp>
      <p:sp>
        <p:nvSpPr>
          <p:cNvPr id="10" name="9 CuadroTexto"/>
          <p:cNvSpPr txBox="1"/>
          <p:nvPr/>
        </p:nvSpPr>
        <p:spPr>
          <a:xfrm>
            <a:off x="178424" y="8572528"/>
            <a:ext cx="341760" cy="276999"/>
          </a:xfrm>
          <a:prstGeom prst="rect">
            <a:avLst/>
          </a:prstGeom>
          <a:noFill/>
        </p:spPr>
        <p:txBody>
          <a:bodyPr wrap="none" rtlCol="0">
            <a:spAutoFit/>
          </a:bodyPr>
          <a:lstStyle/>
          <a:p>
            <a:r>
              <a:rPr lang="es-ES" sz="1200" dirty="0" smtClean="0"/>
              <a:t>58</a:t>
            </a:r>
            <a:endParaRPr lang="es-ES" sz="1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59</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175908"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37890" name="Object 2"/>
          <p:cNvGraphicFramePr>
            <a:graphicFrameLocks noChangeAspect="1"/>
          </p:cNvGraphicFramePr>
          <p:nvPr/>
        </p:nvGraphicFramePr>
        <p:xfrm>
          <a:off x="390525" y="885825"/>
          <a:ext cx="5791200" cy="8201025"/>
        </p:xfrm>
        <a:graphic>
          <a:graphicData uri="http://schemas.openxmlformats.org/presentationml/2006/ole">
            <mc:AlternateContent xmlns:mc="http://schemas.openxmlformats.org/markup-compatibility/2006">
              <mc:Choice xmlns:v="urn:schemas-microsoft-com:vml" Requires="v">
                <p:oleObj spid="_x0000_s37893" name="Documento" r:id="rId6" imgW="5788639" imgH="8215802" progId="Word.Document.12">
                  <p:embed/>
                </p:oleObj>
              </mc:Choice>
              <mc:Fallback>
                <p:oleObj name="Documento" r:id="rId6" imgW="5788639" imgH="8215802"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25" y="885825"/>
                        <a:ext cx="5791200" cy="820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6</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428604" y="8461251"/>
            <a:ext cx="6256338" cy="50323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sp>
        <p:nvSpPr>
          <p:cNvPr id="6" name="5 CuadroTexto"/>
          <p:cNvSpPr txBox="1"/>
          <p:nvPr/>
        </p:nvSpPr>
        <p:spPr>
          <a:xfrm>
            <a:off x="44625" y="1331640"/>
            <a:ext cx="6813376" cy="6401753"/>
          </a:xfrm>
          <a:prstGeom prst="rect">
            <a:avLst/>
          </a:prstGeom>
          <a:noFill/>
        </p:spPr>
        <p:txBody>
          <a:bodyPr wrap="square" rtlCol="0">
            <a:spAutoFit/>
          </a:bodyPr>
          <a:lstStyle/>
          <a:p>
            <a:r>
              <a:rPr lang="es-ES" sz="1200" dirty="0">
                <a:latin typeface="Berlin Sans FB" pitchFamily="34" charset="0"/>
              </a:rPr>
              <a:t>En la Constitución Estatal </a:t>
            </a:r>
            <a:r>
              <a:rPr lang="es-ES" sz="1200" dirty="0" smtClean="0">
                <a:latin typeface="Berlin Sans FB" pitchFamily="34" charset="0"/>
              </a:rPr>
              <a:t>se    </a:t>
            </a:r>
            <a:r>
              <a:rPr lang="es-ES" sz="1200" dirty="0">
                <a:latin typeface="Berlin Sans FB" pitchFamily="34" charset="0"/>
              </a:rPr>
              <a:t>establecen las </a:t>
            </a:r>
            <a:r>
              <a:rPr lang="es-ES" sz="1200" dirty="0" smtClean="0">
                <a:latin typeface="Berlin Sans FB" pitchFamily="34" charset="0"/>
              </a:rPr>
              <a:t>facultades     </a:t>
            </a:r>
            <a:r>
              <a:rPr lang="es-ES" sz="1200" dirty="0">
                <a:latin typeface="Berlin Sans FB" pitchFamily="34" charset="0"/>
              </a:rPr>
              <a:t>del gobierno del estado </a:t>
            </a:r>
            <a:r>
              <a:rPr lang="es-ES" sz="1200" dirty="0" smtClean="0">
                <a:latin typeface="Berlin Sans FB" pitchFamily="34" charset="0"/>
              </a:rPr>
              <a:t>para     </a:t>
            </a:r>
            <a:r>
              <a:rPr lang="es-ES" sz="1200" dirty="0">
                <a:latin typeface="Berlin Sans FB" pitchFamily="34" charset="0"/>
              </a:rPr>
              <a:t>adecuar </a:t>
            </a:r>
            <a:r>
              <a:rPr lang="es-ES" sz="1200" dirty="0" smtClean="0">
                <a:latin typeface="Berlin Sans FB" pitchFamily="34" charset="0"/>
              </a:rPr>
              <a:t>su</a:t>
            </a:r>
          </a:p>
          <a:p>
            <a:r>
              <a:rPr lang="es-ES" sz="1200" dirty="0" smtClean="0">
                <a:latin typeface="Berlin Sans FB" pitchFamily="34" charset="0"/>
              </a:rPr>
              <a:t> legislación a </a:t>
            </a:r>
            <a:r>
              <a:rPr lang="es-ES" sz="1200" dirty="0">
                <a:latin typeface="Berlin Sans FB" pitchFamily="34" charset="0"/>
              </a:rPr>
              <a:t>las necesidades del desarrollo planeado de la economía y de la sociedad.</a:t>
            </a:r>
          </a:p>
          <a:p>
            <a:endParaRPr lang="es-ES" sz="1200" dirty="0">
              <a:latin typeface="Berlin Sans FB" pitchFamily="34" charset="0"/>
            </a:endParaRPr>
          </a:p>
          <a:p>
            <a:r>
              <a:rPr lang="es-ES" sz="1200" b="1" dirty="0">
                <a:latin typeface="Berlin Sans FB" pitchFamily="34" charset="0"/>
              </a:rPr>
              <a:t>LEY ESTATAL DE PLANEACIÓN.</a:t>
            </a:r>
          </a:p>
          <a:p>
            <a:r>
              <a:rPr lang="es-ES" sz="1200" dirty="0">
                <a:latin typeface="Berlin Sans FB" pitchFamily="34" charset="0"/>
              </a:rPr>
              <a:t>En esta ley se establecen los principios de la planeación del desarrollo estatal y las normas que </a:t>
            </a:r>
            <a:r>
              <a:rPr lang="es-ES" sz="1200" dirty="0" smtClean="0">
                <a:latin typeface="Berlin Sans FB" pitchFamily="34" charset="0"/>
              </a:rPr>
              <a:t>orientan</a:t>
            </a:r>
          </a:p>
          <a:p>
            <a:r>
              <a:rPr lang="es-ES" sz="1200" dirty="0" smtClean="0">
                <a:latin typeface="Berlin Sans FB" pitchFamily="34" charset="0"/>
              </a:rPr>
              <a:t> la actividad </a:t>
            </a:r>
            <a:r>
              <a:rPr lang="es-ES" sz="1200" dirty="0">
                <a:latin typeface="Berlin Sans FB" pitchFamily="34" charset="0"/>
              </a:rPr>
              <a:t>pública, estatal y municipal, así como las bases para que el ejecutivo </a:t>
            </a:r>
            <a:r>
              <a:rPr lang="es-ES" sz="1200" dirty="0" smtClean="0">
                <a:latin typeface="Berlin Sans FB" pitchFamily="34" charset="0"/>
              </a:rPr>
              <a:t> del </a:t>
            </a:r>
            <a:r>
              <a:rPr lang="es-ES" sz="1200" dirty="0">
                <a:latin typeface="Berlin Sans FB" pitchFamily="34" charset="0"/>
              </a:rPr>
              <a:t>estado coordine </a:t>
            </a:r>
            <a:endParaRPr lang="es-ES" sz="1200" dirty="0" smtClean="0">
              <a:latin typeface="Berlin Sans FB" pitchFamily="34" charset="0"/>
            </a:endParaRPr>
          </a:p>
          <a:p>
            <a:r>
              <a:rPr lang="es-ES" sz="1200" dirty="0" smtClean="0">
                <a:latin typeface="Berlin Sans FB" pitchFamily="34" charset="0"/>
              </a:rPr>
              <a:t>Las   actividades </a:t>
            </a:r>
            <a:r>
              <a:rPr lang="es-ES" sz="1200" dirty="0">
                <a:latin typeface="Berlin Sans FB" pitchFamily="34" charset="0"/>
              </a:rPr>
              <a:t>de planeación con los municipios y aquellas que </a:t>
            </a:r>
            <a:r>
              <a:rPr lang="es-ES" sz="1200" dirty="0" smtClean="0">
                <a:latin typeface="Berlin Sans FB" pitchFamily="34" charset="0"/>
              </a:rPr>
              <a:t>garanticen   </a:t>
            </a:r>
            <a:r>
              <a:rPr lang="es-ES" sz="1200" dirty="0">
                <a:latin typeface="Berlin Sans FB" pitchFamily="34" charset="0"/>
              </a:rPr>
              <a:t>la participación activa </a:t>
            </a:r>
            <a:r>
              <a:rPr lang="es-ES" sz="1200" dirty="0" smtClean="0">
                <a:latin typeface="Berlin Sans FB" pitchFamily="34" charset="0"/>
              </a:rPr>
              <a:t>y </a:t>
            </a:r>
          </a:p>
          <a:p>
            <a:r>
              <a:rPr lang="es-ES" sz="1200" dirty="0" smtClean="0">
                <a:latin typeface="Berlin Sans FB" pitchFamily="34" charset="0"/>
              </a:rPr>
              <a:t>democrática </a:t>
            </a:r>
            <a:r>
              <a:rPr lang="es-ES" sz="1200" dirty="0">
                <a:latin typeface="Berlin Sans FB" pitchFamily="34" charset="0"/>
              </a:rPr>
              <a:t>de los sectores sociales en las tareas de planeación.</a:t>
            </a:r>
          </a:p>
          <a:p>
            <a:r>
              <a:rPr lang="es-ES" sz="1200" b="1" dirty="0">
                <a:latin typeface="Berlin Sans FB" pitchFamily="34" charset="0"/>
              </a:rPr>
              <a:t>LEY ORGÁNICA MUNICIPAL.</a:t>
            </a:r>
          </a:p>
          <a:p>
            <a:r>
              <a:rPr lang="es-ES" sz="1200" dirty="0">
                <a:latin typeface="Berlin Sans FB" pitchFamily="34" charset="0"/>
              </a:rPr>
              <a:t>En la Ley </a:t>
            </a:r>
            <a:r>
              <a:rPr lang="es-ES" sz="1200" dirty="0" smtClean="0">
                <a:latin typeface="Berlin Sans FB" pitchFamily="34" charset="0"/>
              </a:rPr>
              <a:t>Orgánica    </a:t>
            </a:r>
            <a:r>
              <a:rPr lang="es-ES" sz="1200" dirty="0">
                <a:latin typeface="Berlin Sans FB" pitchFamily="34" charset="0"/>
              </a:rPr>
              <a:t>Municipal </a:t>
            </a:r>
            <a:r>
              <a:rPr lang="es-ES" sz="1200" dirty="0" smtClean="0">
                <a:latin typeface="Berlin Sans FB" pitchFamily="34" charset="0"/>
              </a:rPr>
              <a:t>se    </a:t>
            </a:r>
            <a:r>
              <a:rPr lang="es-ES" sz="1200" dirty="0">
                <a:latin typeface="Berlin Sans FB" pitchFamily="34" charset="0"/>
              </a:rPr>
              <a:t>determina la facultad </a:t>
            </a:r>
            <a:r>
              <a:rPr lang="es-ES" sz="1200" dirty="0" smtClean="0">
                <a:latin typeface="Berlin Sans FB" pitchFamily="34" charset="0"/>
              </a:rPr>
              <a:t>   del Ayuntamiento    </a:t>
            </a:r>
            <a:r>
              <a:rPr lang="es-ES" sz="1200" dirty="0">
                <a:latin typeface="Berlin Sans FB" pitchFamily="34" charset="0"/>
              </a:rPr>
              <a:t>para participar en </a:t>
            </a:r>
            <a:r>
              <a:rPr lang="es-ES" sz="1200" dirty="0" smtClean="0">
                <a:latin typeface="Berlin Sans FB" pitchFamily="34" charset="0"/>
              </a:rPr>
              <a:t>la</a:t>
            </a:r>
          </a:p>
          <a:p>
            <a:r>
              <a:rPr lang="es-ES" sz="1200" dirty="0" smtClean="0">
                <a:latin typeface="Berlin Sans FB" pitchFamily="34" charset="0"/>
              </a:rPr>
              <a:t> planeación del </a:t>
            </a:r>
            <a:r>
              <a:rPr lang="es-ES" sz="1200" dirty="0">
                <a:latin typeface="Berlin Sans FB" pitchFamily="34" charset="0"/>
              </a:rPr>
              <a:t>desarrollo, a través de formular, aprobar y ejecutar planes y programas que tiendan </a:t>
            </a:r>
            <a:r>
              <a:rPr lang="es-ES" sz="1200" dirty="0" smtClean="0">
                <a:latin typeface="Berlin Sans FB" pitchFamily="34" charset="0"/>
              </a:rPr>
              <a:t>a</a:t>
            </a:r>
          </a:p>
          <a:p>
            <a:r>
              <a:rPr lang="es-ES" sz="1200" dirty="0" smtClean="0">
                <a:latin typeface="Berlin Sans FB" pitchFamily="34" charset="0"/>
              </a:rPr>
              <a:t> </a:t>
            </a:r>
            <a:r>
              <a:rPr lang="es-ES" sz="1200" dirty="0">
                <a:latin typeface="Berlin Sans FB" pitchFamily="34" charset="0"/>
              </a:rPr>
              <a:t>promover </a:t>
            </a:r>
            <a:r>
              <a:rPr lang="es-ES" sz="1200" dirty="0" smtClean="0">
                <a:latin typeface="Berlin Sans FB" pitchFamily="34" charset="0"/>
              </a:rPr>
              <a:t>y fomentar </a:t>
            </a:r>
            <a:r>
              <a:rPr lang="es-ES" sz="1200" dirty="0">
                <a:latin typeface="Berlin Sans FB" pitchFamily="34" charset="0"/>
              </a:rPr>
              <a:t>las actividades </a:t>
            </a:r>
            <a:r>
              <a:rPr lang="es-ES" sz="1200" dirty="0" smtClean="0">
                <a:latin typeface="Berlin Sans FB" pitchFamily="34" charset="0"/>
              </a:rPr>
              <a:t>  económicas   </a:t>
            </a:r>
            <a:r>
              <a:rPr lang="es-ES" sz="1200" dirty="0">
                <a:latin typeface="Berlin Sans FB" pitchFamily="34" charset="0"/>
              </a:rPr>
              <a:t>en el municipio </a:t>
            </a:r>
            <a:r>
              <a:rPr lang="es-ES" sz="1200" dirty="0" smtClean="0">
                <a:latin typeface="Berlin Sans FB" pitchFamily="34" charset="0"/>
              </a:rPr>
              <a:t>   y </a:t>
            </a:r>
            <a:r>
              <a:rPr lang="es-ES" sz="1200" dirty="0">
                <a:latin typeface="Berlin Sans FB" pitchFamily="34" charset="0"/>
              </a:rPr>
              <a:t>a </a:t>
            </a:r>
            <a:r>
              <a:rPr lang="es-ES" sz="1200" dirty="0" smtClean="0">
                <a:latin typeface="Berlin Sans FB" pitchFamily="34" charset="0"/>
              </a:rPr>
              <a:t>satisfacer  </a:t>
            </a:r>
            <a:r>
              <a:rPr lang="es-ES" sz="1200" dirty="0">
                <a:latin typeface="Berlin Sans FB" pitchFamily="34" charset="0"/>
              </a:rPr>
              <a:t>las necesidades </a:t>
            </a:r>
            <a:r>
              <a:rPr lang="es-ES" sz="1200" dirty="0" smtClean="0">
                <a:latin typeface="Berlin Sans FB" pitchFamily="34" charset="0"/>
              </a:rPr>
              <a:t>de</a:t>
            </a:r>
          </a:p>
          <a:p>
            <a:r>
              <a:rPr lang="es-ES" sz="1200" dirty="0" smtClean="0">
                <a:latin typeface="Berlin Sans FB" pitchFamily="34" charset="0"/>
              </a:rPr>
              <a:t> equipamiento, infraestructura </a:t>
            </a:r>
            <a:r>
              <a:rPr lang="es-ES" sz="1200" dirty="0">
                <a:latin typeface="Berlin Sans FB" pitchFamily="34" charset="0"/>
              </a:rPr>
              <a:t>urbana y servicios públicos.</a:t>
            </a:r>
          </a:p>
          <a:p>
            <a:r>
              <a:rPr lang="es-ES" sz="1400" b="1" i="1" dirty="0" smtClean="0">
                <a:latin typeface="Berlin Sans FB" pitchFamily="34" charset="0"/>
              </a:rPr>
              <a:t>1 .</a:t>
            </a:r>
            <a:r>
              <a:rPr lang="es-ES" sz="1400" b="1" i="1" dirty="0">
                <a:latin typeface="Berlin Sans FB" pitchFamily="34" charset="0"/>
              </a:rPr>
              <a:t>1.2. Vinculación con el PMD, PDR y PED Jalisco 2030.</a:t>
            </a:r>
          </a:p>
          <a:p>
            <a:r>
              <a:rPr lang="es-ES" sz="1200" dirty="0">
                <a:latin typeface="Berlin Sans FB" pitchFamily="34" charset="0"/>
              </a:rPr>
              <a:t>Para la realización del Plan General </a:t>
            </a:r>
            <a:r>
              <a:rPr lang="es-ES" sz="1200" dirty="0" smtClean="0">
                <a:latin typeface="Berlin Sans FB" pitchFamily="34" charset="0"/>
              </a:rPr>
              <a:t>del   </a:t>
            </a:r>
            <a:r>
              <a:rPr lang="es-ES" sz="1200" dirty="0">
                <a:latin typeface="Berlin Sans FB" pitchFamily="34" charset="0"/>
              </a:rPr>
              <a:t>Ayuntamiento utilizamos </a:t>
            </a:r>
            <a:r>
              <a:rPr lang="es-ES" sz="1200" dirty="0" smtClean="0">
                <a:latin typeface="Berlin Sans FB" pitchFamily="34" charset="0"/>
              </a:rPr>
              <a:t>como   </a:t>
            </a:r>
            <a:r>
              <a:rPr lang="es-ES" sz="1200" dirty="0">
                <a:latin typeface="Berlin Sans FB" pitchFamily="34" charset="0"/>
              </a:rPr>
              <a:t>base </a:t>
            </a:r>
            <a:r>
              <a:rPr lang="es-ES" sz="1200" dirty="0" smtClean="0">
                <a:latin typeface="Berlin Sans FB" pitchFamily="34" charset="0"/>
              </a:rPr>
              <a:t>los   lineamientos  </a:t>
            </a:r>
            <a:r>
              <a:rPr lang="es-ES" sz="1200" dirty="0">
                <a:latin typeface="Berlin Sans FB" pitchFamily="34" charset="0"/>
              </a:rPr>
              <a:t>y la</a:t>
            </a:r>
          </a:p>
          <a:p>
            <a:r>
              <a:rPr lang="es-ES" sz="1200" dirty="0">
                <a:latin typeface="Berlin Sans FB" pitchFamily="34" charset="0"/>
              </a:rPr>
              <a:t>problemática definida en el PMD y </a:t>
            </a:r>
            <a:r>
              <a:rPr lang="es-ES" sz="1200" dirty="0" smtClean="0">
                <a:latin typeface="Berlin Sans FB" pitchFamily="34" charset="0"/>
              </a:rPr>
              <a:t>programamos   </a:t>
            </a:r>
            <a:r>
              <a:rPr lang="es-ES" sz="1200" dirty="0">
                <a:latin typeface="Berlin Sans FB" pitchFamily="34" charset="0"/>
              </a:rPr>
              <a:t>las actividades y responsables para cada proyecto</a:t>
            </a:r>
            <a:r>
              <a:rPr lang="es-ES" sz="1200" dirty="0" smtClean="0">
                <a:latin typeface="Berlin Sans FB" pitchFamily="34" charset="0"/>
              </a:rPr>
              <a:t>.</a:t>
            </a:r>
          </a:p>
          <a:p>
            <a:r>
              <a:rPr lang="es-ES" sz="1200" dirty="0" smtClean="0">
                <a:latin typeface="Berlin Sans FB" pitchFamily="34" charset="0"/>
              </a:rPr>
              <a:t> El presente </a:t>
            </a:r>
            <a:r>
              <a:rPr lang="es-ES" sz="1200" dirty="0">
                <a:latin typeface="Berlin Sans FB" pitchFamily="34" charset="0"/>
              </a:rPr>
              <a:t>programa toma </a:t>
            </a:r>
            <a:r>
              <a:rPr lang="es-ES" sz="1200" dirty="0" smtClean="0">
                <a:latin typeface="Berlin Sans FB" pitchFamily="34" charset="0"/>
              </a:rPr>
              <a:t>   en </a:t>
            </a:r>
            <a:r>
              <a:rPr lang="es-ES" sz="1200" dirty="0">
                <a:latin typeface="Berlin Sans FB" pitchFamily="34" charset="0"/>
              </a:rPr>
              <a:t>cuenta </a:t>
            </a:r>
            <a:r>
              <a:rPr lang="es-ES" sz="1200" dirty="0" smtClean="0">
                <a:latin typeface="Berlin Sans FB" pitchFamily="34" charset="0"/>
              </a:rPr>
              <a:t>la    </a:t>
            </a:r>
            <a:r>
              <a:rPr lang="es-ES" sz="1200" dirty="0">
                <a:latin typeface="Berlin Sans FB" pitchFamily="34" charset="0"/>
              </a:rPr>
              <a:t>definición de </a:t>
            </a:r>
            <a:r>
              <a:rPr lang="es-ES" sz="1200" dirty="0" smtClean="0">
                <a:latin typeface="Berlin Sans FB" pitchFamily="34" charset="0"/>
              </a:rPr>
              <a:t>estrategias    </a:t>
            </a:r>
            <a:r>
              <a:rPr lang="es-ES" sz="1200" dirty="0">
                <a:latin typeface="Berlin Sans FB" pitchFamily="34" charset="0"/>
              </a:rPr>
              <a:t>generales </a:t>
            </a:r>
            <a:r>
              <a:rPr lang="es-ES" sz="1200" dirty="0" smtClean="0">
                <a:latin typeface="Berlin Sans FB" pitchFamily="34" charset="0"/>
              </a:rPr>
              <a:t>del   </a:t>
            </a:r>
            <a:r>
              <a:rPr lang="es-ES" sz="1200" dirty="0">
                <a:latin typeface="Berlin Sans FB" pitchFamily="34" charset="0"/>
              </a:rPr>
              <a:t>Plan Estatal de </a:t>
            </a:r>
            <a:endParaRPr lang="es-ES" sz="1200" dirty="0" smtClean="0">
              <a:latin typeface="Berlin Sans FB" pitchFamily="34" charset="0"/>
            </a:endParaRPr>
          </a:p>
          <a:p>
            <a:r>
              <a:rPr lang="es-ES" sz="1200" dirty="0" smtClean="0">
                <a:latin typeface="Berlin Sans FB" pitchFamily="34" charset="0"/>
              </a:rPr>
              <a:t>Desarrollo    así como </a:t>
            </a:r>
            <a:r>
              <a:rPr lang="es-ES" sz="1200" dirty="0">
                <a:latin typeface="Berlin Sans FB" pitchFamily="34" charset="0"/>
              </a:rPr>
              <a:t>los </a:t>
            </a:r>
            <a:r>
              <a:rPr lang="es-ES" sz="1200" dirty="0" smtClean="0">
                <a:latin typeface="Berlin Sans FB" pitchFamily="34" charset="0"/>
              </a:rPr>
              <a:t>   definidos </a:t>
            </a:r>
            <a:r>
              <a:rPr lang="es-ES" sz="1200" dirty="0">
                <a:latin typeface="Berlin Sans FB" pitchFamily="34" charset="0"/>
              </a:rPr>
              <a:t>en el PDR. </a:t>
            </a:r>
            <a:r>
              <a:rPr lang="es-ES" sz="1200" dirty="0" smtClean="0">
                <a:latin typeface="Berlin Sans FB" pitchFamily="34" charset="0"/>
              </a:rPr>
              <a:t>   Además </a:t>
            </a:r>
            <a:r>
              <a:rPr lang="es-ES" sz="1200" dirty="0">
                <a:latin typeface="Berlin Sans FB" pitchFamily="34" charset="0"/>
              </a:rPr>
              <a:t>toma </a:t>
            </a:r>
            <a:r>
              <a:rPr lang="es-ES" sz="1200" dirty="0" smtClean="0">
                <a:latin typeface="Berlin Sans FB" pitchFamily="34" charset="0"/>
              </a:rPr>
              <a:t>  en cuenta  </a:t>
            </a:r>
            <a:r>
              <a:rPr lang="es-ES" sz="1200" dirty="0">
                <a:latin typeface="Berlin Sans FB" pitchFamily="34" charset="0"/>
              </a:rPr>
              <a:t>las necesidades </a:t>
            </a:r>
            <a:r>
              <a:rPr lang="es-ES" sz="1200" dirty="0" smtClean="0">
                <a:latin typeface="Berlin Sans FB" pitchFamily="34" charset="0"/>
              </a:rPr>
              <a:t>específicas</a:t>
            </a:r>
          </a:p>
          <a:p>
            <a:r>
              <a:rPr lang="es-ES" sz="1200" dirty="0" smtClean="0">
                <a:latin typeface="Berlin Sans FB" pitchFamily="34" charset="0"/>
              </a:rPr>
              <a:t> </a:t>
            </a:r>
            <a:r>
              <a:rPr lang="es-ES" sz="1200" dirty="0">
                <a:latin typeface="Berlin Sans FB" pitchFamily="34" charset="0"/>
              </a:rPr>
              <a:t>definidas por </a:t>
            </a:r>
            <a:r>
              <a:rPr lang="es-ES" sz="1200" dirty="0" smtClean="0">
                <a:latin typeface="Berlin Sans FB" pitchFamily="34" charset="0"/>
              </a:rPr>
              <a:t>la   sociedad </a:t>
            </a:r>
            <a:r>
              <a:rPr lang="es-ES" sz="1200" dirty="0">
                <a:latin typeface="Berlin Sans FB" pitchFamily="34" charset="0"/>
              </a:rPr>
              <a:t>y los </a:t>
            </a:r>
            <a:r>
              <a:rPr lang="es-ES" sz="1200" dirty="0" smtClean="0">
                <a:latin typeface="Berlin Sans FB" pitchFamily="34" charset="0"/>
              </a:rPr>
              <a:t>sectores    </a:t>
            </a:r>
            <a:r>
              <a:rPr lang="es-ES" sz="1200" dirty="0">
                <a:latin typeface="Berlin Sans FB" pitchFamily="34" charset="0"/>
              </a:rPr>
              <a:t>permitiéndose </a:t>
            </a:r>
            <a:r>
              <a:rPr lang="es-ES" sz="1200" dirty="0" smtClean="0">
                <a:latin typeface="Berlin Sans FB" pitchFamily="34" charset="0"/>
              </a:rPr>
              <a:t>la   </a:t>
            </a:r>
            <a:r>
              <a:rPr lang="es-ES" sz="1200" dirty="0">
                <a:latin typeface="Berlin Sans FB" pitchFamily="34" charset="0"/>
              </a:rPr>
              <a:t>flexibilidad </a:t>
            </a:r>
            <a:r>
              <a:rPr lang="es-ES" sz="1200" dirty="0" smtClean="0">
                <a:latin typeface="Berlin Sans FB" pitchFamily="34" charset="0"/>
              </a:rPr>
              <a:t>que    </a:t>
            </a:r>
            <a:r>
              <a:rPr lang="es-ES" sz="1200" dirty="0">
                <a:latin typeface="Berlin Sans FB" pitchFamily="34" charset="0"/>
              </a:rPr>
              <a:t>tiene el municipio </a:t>
            </a:r>
            <a:r>
              <a:rPr lang="es-ES" sz="1200" dirty="0" smtClean="0">
                <a:latin typeface="Berlin Sans FB" pitchFamily="34" charset="0"/>
              </a:rPr>
              <a:t>como</a:t>
            </a:r>
          </a:p>
          <a:p>
            <a:r>
              <a:rPr lang="es-ES" sz="1200" dirty="0" smtClean="0">
                <a:latin typeface="Berlin Sans FB" pitchFamily="34" charset="0"/>
              </a:rPr>
              <a:t> </a:t>
            </a:r>
            <a:r>
              <a:rPr lang="es-ES" sz="1200" dirty="0">
                <a:latin typeface="Berlin Sans FB" pitchFamily="34" charset="0"/>
              </a:rPr>
              <a:t>unidad básica </a:t>
            </a:r>
            <a:r>
              <a:rPr lang="es-ES" sz="1200" dirty="0" smtClean="0">
                <a:latin typeface="Berlin Sans FB" pitchFamily="34" charset="0"/>
              </a:rPr>
              <a:t>de planeación </a:t>
            </a:r>
            <a:r>
              <a:rPr lang="es-ES" sz="1200" dirty="0">
                <a:latin typeface="Berlin Sans FB" pitchFamily="34" charset="0"/>
              </a:rPr>
              <a:t>y gestión.</a:t>
            </a:r>
          </a:p>
          <a:p>
            <a:r>
              <a:rPr lang="es-ES" sz="1200" i="1" dirty="0">
                <a:latin typeface="Berlin Sans FB" pitchFamily="34" charset="0"/>
              </a:rPr>
              <a:t>1.1.3. Alcance.</a:t>
            </a:r>
          </a:p>
          <a:p>
            <a:r>
              <a:rPr lang="es-ES" sz="1200" dirty="0">
                <a:latin typeface="Berlin Sans FB" pitchFamily="34" charset="0"/>
              </a:rPr>
              <a:t>Este Plan General es una guía para la gestión y ejecución de proyectos de la </a:t>
            </a:r>
            <a:r>
              <a:rPr lang="es-ES" sz="1200" dirty="0" smtClean="0">
                <a:latin typeface="Berlin Sans FB" pitchFamily="34" charset="0"/>
              </a:rPr>
              <a:t>Administración 2012‐2015 </a:t>
            </a:r>
          </a:p>
          <a:p>
            <a:r>
              <a:rPr lang="es-ES" sz="1200" dirty="0" smtClean="0">
                <a:latin typeface="Berlin Sans FB" pitchFamily="34" charset="0"/>
              </a:rPr>
              <a:t>Es   </a:t>
            </a:r>
            <a:r>
              <a:rPr lang="es-ES" sz="1200" dirty="0">
                <a:latin typeface="Berlin Sans FB" pitchFamily="34" charset="0"/>
              </a:rPr>
              <a:t>y </a:t>
            </a:r>
            <a:r>
              <a:rPr lang="es-ES" sz="1200" dirty="0" smtClean="0">
                <a:latin typeface="Berlin Sans FB" pitchFamily="34" charset="0"/>
              </a:rPr>
              <a:t> se  debe   ver </a:t>
            </a:r>
            <a:r>
              <a:rPr lang="es-ES" sz="1200" dirty="0">
                <a:latin typeface="Berlin Sans FB" pitchFamily="34" charset="0"/>
              </a:rPr>
              <a:t>como la herramienta para la adecuada planeación del </a:t>
            </a:r>
            <a:r>
              <a:rPr lang="es-ES" sz="1200" dirty="0" smtClean="0">
                <a:latin typeface="Berlin Sans FB" pitchFamily="34" charset="0"/>
              </a:rPr>
              <a:t>presupuesto así </a:t>
            </a:r>
            <a:r>
              <a:rPr lang="es-ES" sz="1200" dirty="0">
                <a:latin typeface="Berlin Sans FB" pitchFamily="34" charset="0"/>
              </a:rPr>
              <a:t>como </a:t>
            </a:r>
            <a:r>
              <a:rPr lang="es-ES" sz="1200" dirty="0" smtClean="0">
                <a:latin typeface="Berlin Sans FB" pitchFamily="34" charset="0"/>
              </a:rPr>
              <a:t>para</a:t>
            </a:r>
          </a:p>
          <a:p>
            <a:r>
              <a:rPr lang="es-ES" sz="1200" dirty="0" smtClean="0">
                <a:latin typeface="Berlin Sans FB" pitchFamily="34" charset="0"/>
              </a:rPr>
              <a:t> </a:t>
            </a:r>
            <a:r>
              <a:rPr lang="es-ES" sz="1200" dirty="0">
                <a:latin typeface="Berlin Sans FB" pitchFamily="34" charset="0"/>
              </a:rPr>
              <a:t>evaluar el desempeño de nuestro trabajo y, sin embargo, también </a:t>
            </a:r>
            <a:r>
              <a:rPr lang="es-ES" sz="1200" dirty="0" smtClean="0">
                <a:latin typeface="Berlin Sans FB" pitchFamily="34" charset="0"/>
              </a:rPr>
              <a:t> debe ser  flexible para  </a:t>
            </a:r>
            <a:r>
              <a:rPr lang="es-ES" sz="1200" dirty="0">
                <a:latin typeface="Berlin Sans FB" pitchFamily="34" charset="0"/>
              </a:rPr>
              <a:t>integrar los </a:t>
            </a:r>
            <a:endParaRPr lang="es-ES" sz="1200" dirty="0" smtClean="0">
              <a:latin typeface="Berlin Sans FB" pitchFamily="34" charset="0"/>
            </a:endParaRPr>
          </a:p>
          <a:p>
            <a:r>
              <a:rPr lang="es-ES" sz="1200" dirty="0" smtClean="0">
                <a:latin typeface="Berlin Sans FB" pitchFamily="34" charset="0"/>
              </a:rPr>
              <a:t>cambios </a:t>
            </a:r>
            <a:r>
              <a:rPr lang="es-ES" sz="1200" dirty="0">
                <a:latin typeface="Berlin Sans FB" pitchFamily="34" charset="0"/>
              </a:rPr>
              <a:t>del entorno, las modificaciones y las correcciones que lleven </a:t>
            </a:r>
            <a:r>
              <a:rPr lang="es-ES" sz="1200" dirty="0" smtClean="0">
                <a:latin typeface="Berlin Sans FB" pitchFamily="34" charset="0"/>
              </a:rPr>
              <a:t>a mejorar </a:t>
            </a:r>
            <a:r>
              <a:rPr lang="es-ES" sz="1200" dirty="0">
                <a:latin typeface="Berlin Sans FB" pitchFamily="34" charset="0"/>
              </a:rPr>
              <a:t>el rumbo.</a:t>
            </a:r>
          </a:p>
          <a:p>
            <a:r>
              <a:rPr lang="es-ES" sz="1200" i="1" dirty="0">
                <a:latin typeface="Berlin Sans FB" pitchFamily="34" charset="0"/>
              </a:rPr>
              <a:t>1.1.4. Objetivo.</a:t>
            </a:r>
          </a:p>
          <a:p>
            <a:r>
              <a:rPr lang="es-ES" sz="1200" dirty="0">
                <a:latin typeface="Berlin Sans FB" pitchFamily="34" charset="0"/>
              </a:rPr>
              <a:t>El objetivo </a:t>
            </a:r>
            <a:r>
              <a:rPr lang="es-ES" sz="1200" dirty="0" smtClean="0">
                <a:latin typeface="Berlin Sans FB" pitchFamily="34" charset="0"/>
              </a:rPr>
              <a:t>del   Plan   General   </a:t>
            </a:r>
            <a:r>
              <a:rPr lang="es-ES" sz="1200" dirty="0">
                <a:latin typeface="Berlin Sans FB" pitchFamily="34" charset="0"/>
              </a:rPr>
              <a:t>del Ayuntamiento </a:t>
            </a:r>
            <a:r>
              <a:rPr lang="es-ES" sz="1200" dirty="0" smtClean="0">
                <a:latin typeface="Berlin Sans FB" pitchFamily="34" charset="0"/>
              </a:rPr>
              <a:t>  es   por   </a:t>
            </a:r>
            <a:r>
              <a:rPr lang="es-ES" sz="1200" dirty="0">
                <a:latin typeface="Berlin Sans FB" pitchFamily="34" charset="0"/>
              </a:rPr>
              <a:t>una parte, analizar de manera general </a:t>
            </a:r>
            <a:r>
              <a:rPr lang="es-ES" sz="1200" dirty="0" smtClean="0">
                <a:latin typeface="Berlin Sans FB" pitchFamily="34" charset="0"/>
              </a:rPr>
              <a:t>el </a:t>
            </a:r>
          </a:p>
          <a:p>
            <a:r>
              <a:rPr lang="es-ES" sz="1200" dirty="0" smtClean="0">
                <a:latin typeface="Berlin Sans FB" pitchFamily="34" charset="0"/>
              </a:rPr>
              <a:t>diagnóstico </a:t>
            </a:r>
            <a:r>
              <a:rPr lang="es-ES" sz="1200" dirty="0">
                <a:latin typeface="Berlin Sans FB" pitchFamily="34" charset="0"/>
              </a:rPr>
              <a:t>y resultados del Plan de Desarrollo Municipal, con la </a:t>
            </a:r>
            <a:r>
              <a:rPr lang="es-ES" sz="1200" dirty="0" smtClean="0">
                <a:latin typeface="Berlin Sans FB" pitchFamily="34" charset="0"/>
              </a:rPr>
              <a:t> finalidad de  </a:t>
            </a:r>
            <a:r>
              <a:rPr lang="es-ES" sz="1200" dirty="0">
                <a:latin typeface="Berlin Sans FB" pitchFamily="34" charset="0"/>
              </a:rPr>
              <a:t>identificar </a:t>
            </a:r>
            <a:r>
              <a:rPr lang="es-ES" sz="1200" dirty="0" smtClean="0">
                <a:latin typeface="Berlin Sans FB" pitchFamily="34" charset="0"/>
              </a:rPr>
              <a:t>las situaciones</a:t>
            </a:r>
          </a:p>
          <a:p>
            <a:r>
              <a:rPr lang="es-ES" sz="1200" dirty="0" smtClean="0">
                <a:latin typeface="Berlin Sans FB" pitchFamily="34" charset="0"/>
              </a:rPr>
              <a:t> </a:t>
            </a:r>
            <a:r>
              <a:rPr lang="es-ES" sz="1200" dirty="0">
                <a:latin typeface="Berlin Sans FB" pitchFamily="34" charset="0"/>
              </a:rPr>
              <a:t>a mejorar planteadas por la sociedad o que así lo reflejen los datos estadísticos. </a:t>
            </a:r>
            <a:r>
              <a:rPr lang="es-ES" sz="1200" dirty="0" smtClean="0">
                <a:latin typeface="Berlin Sans FB" pitchFamily="34" charset="0"/>
              </a:rPr>
              <a:t>Por otra </a:t>
            </a:r>
            <a:r>
              <a:rPr lang="es-ES" sz="1200" dirty="0">
                <a:latin typeface="Berlin Sans FB" pitchFamily="34" charset="0"/>
              </a:rPr>
              <a:t>lado </a:t>
            </a:r>
            <a:r>
              <a:rPr lang="es-ES" sz="1200" dirty="0" smtClean="0">
                <a:latin typeface="Berlin Sans FB" pitchFamily="34" charset="0"/>
              </a:rPr>
              <a:t>identificar</a:t>
            </a:r>
          </a:p>
          <a:p>
            <a:r>
              <a:rPr lang="es-ES" sz="1200" dirty="0" smtClean="0">
                <a:latin typeface="Berlin Sans FB" pitchFamily="34" charset="0"/>
              </a:rPr>
              <a:t> </a:t>
            </a:r>
            <a:r>
              <a:rPr lang="es-ES" sz="1200" dirty="0">
                <a:latin typeface="Berlin Sans FB" pitchFamily="34" charset="0"/>
              </a:rPr>
              <a:t>las estrategias </a:t>
            </a:r>
            <a:r>
              <a:rPr lang="es-ES" sz="1200" dirty="0" smtClean="0">
                <a:latin typeface="Berlin Sans FB" pitchFamily="34" charset="0"/>
              </a:rPr>
              <a:t> específicas  que   contribuyan   </a:t>
            </a:r>
            <a:r>
              <a:rPr lang="es-ES" sz="1200" dirty="0">
                <a:latin typeface="Berlin Sans FB" pitchFamily="34" charset="0"/>
              </a:rPr>
              <a:t>a abatir </a:t>
            </a:r>
            <a:r>
              <a:rPr lang="es-ES" sz="1200" dirty="0" smtClean="0">
                <a:latin typeface="Berlin Sans FB" pitchFamily="34" charset="0"/>
              </a:rPr>
              <a:t>    la    problemática </a:t>
            </a:r>
            <a:r>
              <a:rPr lang="es-ES" sz="1200" dirty="0">
                <a:latin typeface="Berlin Sans FB" pitchFamily="34" charset="0"/>
              </a:rPr>
              <a:t>y </a:t>
            </a:r>
            <a:r>
              <a:rPr lang="es-ES" sz="1200" dirty="0" smtClean="0">
                <a:latin typeface="Berlin Sans FB" pitchFamily="34" charset="0"/>
              </a:rPr>
              <a:t>que estén     enfocadas</a:t>
            </a:r>
          </a:p>
          <a:p>
            <a:r>
              <a:rPr lang="es-ES" sz="1200" dirty="0" smtClean="0">
                <a:latin typeface="Berlin Sans FB" pitchFamily="34" charset="0"/>
              </a:rPr>
              <a:t> </a:t>
            </a:r>
            <a:r>
              <a:rPr lang="es-ES" sz="1200" dirty="0">
                <a:latin typeface="Berlin Sans FB" pitchFamily="34" charset="0"/>
              </a:rPr>
              <a:t>a </a:t>
            </a:r>
            <a:r>
              <a:rPr lang="es-ES" sz="1200" dirty="0" smtClean="0">
                <a:latin typeface="Berlin Sans FB" pitchFamily="34" charset="0"/>
              </a:rPr>
              <a:t>     dar  respuesta    </a:t>
            </a:r>
            <a:r>
              <a:rPr lang="es-ES" sz="1200" dirty="0">
                <a:latin typeface="Berlin Sans FB" pitchFamily="34" charset="0"/>
              </a:rPr>
              <a:t>en </a:t>
            </a:r>
            <a:r>
              <a:rPr lang="es-ES" sz="1200" dirty="0" smtClean="0">
                <a:latin typeface="Berlin Sans FB" pitchFamily="34" charset="0"/>
              </a:rPr>
              <a:t>  los             </a:t>
            </a:r>
            <a:r>
              <a:rPr lang="es-ES" sz="1200" dirty="0">
                <a:latin typeface="Berlin Sans FB" pitchFamily="34" charset="0"/>
              </a:rPr>
              <a:t>siguientes tres años de la </a:t>
            </a:r>
            <a:r>
              <a:rPr lang="es-ES" sz="1200" dirty="0" smtClean="0">
                <a:latin typeface="Berlin Sans FB" pitchFamily="34" charset="0"/>
              </a:rPr>
              <a:t> administración municipal, buscando </a:t>
            </a:r>
            <a:r>
              <a:rPr lang="es-ES" sz="1200" dirty="0">
                <a:latin typeface="Berlin Sans FB" pitchFamily="34" charset="0"/>
              </a:rPr>
              <a:t>que estas estrategias </a:t>
            </a:r>
            <a:r>
              <a:rPr lang="es-ES" sz="1200" dirty="0" smtClean="0">
                <a:latin typeface="Berlin Sans FB" pitchFamily="34" charset="0"/>
              </a:rPr>
              <a:t> contribuyan </a:t>
            </a:r>
            <a:r>
              <a:rPr lang="es-ES" sz="1200" dirty="0">
                <a:latin typeface="Berlin Sans FB" pitchFamily="34" charset="0"/>
              </a:rPr>
              <a:t>lo mejor posible a los logros planteados en </a:t>
            </a:r>
            <a:r>
              <a:rPr lang="es-ES" sz="1200" dirty="0" smtClean="0">
                <a:latin typeface="Berlin Sans FB" pitchFamily="34" charset="0"/>
              </a:rPr>
              <a:t>los objeticos </a:t>
            </a:r>
            <a:r>
              <a:rPr lang="es-ES" sz="1200" dirty="0">
                <a:latin typeface="Berlin Sans FB" pitchFamily="34" charset="0"/>
              </a:rPr>
              <a:t>estratégicos </a:t>
            </a:r>
            <a:r>
              <a:rPr lang="es-ES" sz="1200" dirty="0" smtClean="0">
                <a:latin typeface="Berlin Sans FB" pitchFamily="34" charset="0"/>
              </a:rPr>
              <a:t>del</a:t>
            </a:r>
          </a:p>
          <a:p>
            <a:r>
              <a:rPr lang="es-ES" sz="1200" dirty="0" smtClean="0">
                <a:latin typeface="Berlin Sans FB" pitchFamily="34" charset="0"/>
              </a:rPr>
              <a:t> </a:t>
            </a:r>
            <a:r>
              <a:rPr lang="es-ES" sz="1200" dirty="0">
                <a:latin typeface="Berlin Sans FB" pitchFamily="34" charset="0"/>
              </a:rPr>
              <a:t>Plan de Desarrollo Municipal para el 2030.</a:t>
            </a:r>
          </a:p>
        </p:txBody>
      </p:sp>
      <p:sp>
        <p:nvSpPr>
          <p:cNvPr id="7" name="6 CuadroTexto"/>
          <p:cNvSpPr txBox="1"/>
          <p:nvPr/>
        </p:nvSpPr>
        <p:spPr>
          <a:xfrm>
            <a:off x="126918" y="8560386"/>
            <a:ext cx="255198" cy="276999"/>
          </a:xfrm>
          <a:prstGeom prst="rect">
            <a:avLst/>
          </a:prstGeom>
          <a:noFill/>
        </p:spPr>
        <p:txBody>
          <a:bodyPr wrap="none" rtlCol="0">
            <a:spAutoFit/>
          </a:bodyPr>
          <a:lstStyle/>
          <a:p>
            <a:r>
              <a:rPr lang="es-ES" sz="1200" dirty="0" smtClean="0">
                <a:latin typeface="Arial Narrow" pitchFamily="34" charset="0"/>
              </a:rPr>
              <a:t>6</a:t>
            </a:r>
            <a:endParaRPr lang="es-ES" sz="1200" dirty="0">
              <a:latin typeface="Arial Narrow"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60</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604536" y="8501090"/>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t="5286"/>
          <a:stretch>
            <a:fillRect/>
          </a:stretch>
        </p:blipFill>
        <p:spPr bwMode="auto">
          <a:xfrm>
            <a:off x="600075" y="611560"/>
            <a:ext cx="5657850" cy="3960440"/>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980728" y="3933377"/>
            <a:ext cx="5040560" cy="4671071"/>
          </a:xfrm>
          <a:prstGeom prst="rect">
            <a:avLst/>
          </a:prstGeom>
          <a:noFill/>
          <a:ln w="9525">
            <a:noFill/>
            <a:miter lim="800000"/>
            <a:headEnd/>
            <a:tailEnd/>
          </a:ln>
        </p:spPr>
      </p:pic>
      <p:sp>
        <p:nvSpPr>
          <p:cNvPr id="8" name="7 CuadroTexto"/>
          <p:cNvSpPr txBox="1"/>
          <p:nvPr/>
        </p:nvSpPr>
        <p:spPr>
          <a:xfrm>
            <a:off x="178424" y="8572528"/>
            <a:ext cx="341760" cy="276999"/>
          </a:xfrm>
          <a:prstGeom prst="rect">
            <a:avLst/>
          </a:prstGeom>
          <a:noFill/>
        </p:spPr>
        <p:txBody>
          <a:bodyPr wrap="none" rtlCol="0">
            <a:spAutoFit/>
          </a:bodyPr>
          <a:lstStyle/>
          <a:p>
            <a:r>
              <a:rPr lang="es-ES" sz="1200" dirty="0" smtClean="0"/>
              <a:t>60</a:t>
            </a:r>
            <a:endParaRPr lang="es-ES" sz="1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61</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214290"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38914" name="Object 2"/>
          <p:cNvGraphicFramePr>
            <a:graphicFrameLocks noChangeAspect="1"/>
          </p:cNvGraphicFramePr>
          <p:nvPr/>
        </p:nvGraphicFramePr>
        <p:xfrm>
          <a:off x="534988" y="850081"/>
          <a:ext cx="5788025" cy="7826375"/>
        </p:xfrm>
        <a:graphic>
          <a:graphicData uri="http://schemas.openxmlformats.org/presentationml/2006/ole">
            <mc:AlternateContent xmlns:mc="http://schemas.openxmlformats.org/markup-compatibility/2006">
              <mc:Choice xmlns:v="urn:schemas-microsoft-com:vml" Requires="v">
                <p:oleObj spid="_x0000_s38917" name="Documento" r:id="rId6" imgW="5788639" imgH="8780370" progId="Word.Document.12">
                  <p:embed/>
                </p:oleObj>
              </mc:Choice>
              <mc:Fallback>
                <p:oleObj name="Documento" r:id="rId6" imgW="5788639" imgH="8780370"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988" y="850081"/>
                        <a:ext cx="5788025" cy="782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62</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74741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39938" name="Object 2"/>
          <p:cNvGraphicFramePr>
            <a:graphicFrameLocks noChangeAspect="1"/>
          </p:cNvGraphicFramePr>
          <p:nvPr/>
        </p:nvGraphicFramePr>
        <p:xfrm>
          <a:off x="523875" y="561975"/>
          <a:ext cx="5715000" cy="8686800"/>
        </p:xfrm>
        <a:graphic>
          <a:graphicData uri="http://schemas.openxmlformats.org/presentationml/2006/ole">
            <mc:AlternateContent xmlns:mc="http://schemas.openxmlformats.org/markup-compatibility/2006">
              <mc:Choice xmlns:v="urn:schemas-microsoft-com:vml" Requires="v">
                <p:oleObj spid="_x0000_s39941" name="Documento" r:id="rId6" imgW="5778923" imgH="8792988" progId="Word.Document.12">
                  <p:embed/>
                </p:oleObj>
              </mc:Choice>
              <mc:Fallback>
                <p:oleObj name="Documento" r:id="rId6" imgW="5778923" imgH="8792988"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75" y="561975"/>
                        <a:ext cx="5715000" cy="86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62</a:t>
            </a:r>
            <a:endParaRPr lang="es-ES" sz="1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63</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40962" name="Object 2"/>
          <p:cNvGraphicFramePr>
            <a:graphicFrameLocks noChangeAspect="1"/>
          </p:cNvGraphicFramePr>
          <p:nvPr/>
        </p:nvGraphicFramePr>
        <p:xfrm>
          <a:off x="547688" y="807095"/>
          <a:ext cx="5762625" cy="7653337"/>
        </p:xfrm>
        <a:graphic>
          <a:graphicData uri="http://schemas.openxmlformats.org/presentationml/2006/ole">
            <mc:AlternateContent xmlns:mc="http://schemas.openxmlformats.org/markup-compatibility/2006">
              <mc:Choice xmlns:v="urn:schemas-microsoft-com:vml" Requires="v">
                <p:oleObj spid="_x0000_s40965" name="Documento" r:id="rId6" imgW="5763091" imgH="8611649" progId="Word.Document.12">
                  <p:embed/>
                </p:oleObj>
              </mc:Choice>
              <mc:Fallback>
                <p:oleObj name="Documento" r:id="rId6" imgW="5763091" imgH="8611649"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688" y="807095"/>
                        <a:ext cx="5762625" cy="765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64</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675974"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41986" name="Object 2"/>
          <p:cNvGraphicFramePr>
            <a:graphicFrameLocks noChangeAspect="1"/>
          </p:cNvGraphicFramePr>
          <p:nvPr/>
        </p:nvGraphicFramePr>
        <p:xfrm>
          <a:off x="533400" y="1095375"/>
          <a:ext cx="5791200" cy="7572375"/>
        </p:xfrm>
        <a:graphic>
          <a:graphicData uri="http://schemas.openxmlformats.org/presentationml/2006/ole">
            <mc:AlternateContent xmlns:mc="http://schemas.openxmlformats.org/markup-compatibility/2006">
              <mc:Choice xmlns:v="urn:schemas-microsoft-com:vml" Requires="v">
                <p:oleObj spid="_x0000_s41989" name="Documento" r:id="rId6" imgW="5788639" imgH="7584899" progId="Word.Document.12">
                  <p:embed/>
                </p:oleObj>
              </mc:Choice>
              <mc:Fallback>
                <p:oleObj name="Documento" r:id="rId6" imgW="5788639" imgH="7584899"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095375"/>
                        <a:ext cx="5791200" cy="757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64</a:t>
            </a:r>
            <a:endParaRPr lang="es-ES" sz="1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65</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43010" name="Object 2"/>
          <p:cNvGraphicFramePr>
            <a:graphicFrameLocks noChangeAspect="1"/>
          </p:cNvGraphicFramePr>
          <p:nvPr/>
        </p:nvGraphicFramePr>
        <p:xfrm>
          <a:off x="104775" y="790575"/>
          <a:ext cx="6505575" cy="7496175"/>
        </p:xfrm>
        <a:graphic>
          <a:graphicData uri="http://schemas.openxmlformats.org/presentationml/2006/ole">
            <mc:AlternateContent xmlns:mc="http://schemas.openxmlformats.org/markup-compatibility/2006">
              <mc:Choice xmlns:v="urn:schemas-microsoft-com:vml" Requires="v">
                <p:oleObj spid="_x0000_s43013" name="Documento" r:id="rId6" imgW="6854825" imgH="7902874" progId="Word.Document.12">
                  <p:embed/>
                </p:oleObj>
              </mc:Choice>
              <mc:Fallback>
                <p:oleObj name="Documento" r:id="rId6" imgW="6854825" imgH="7902874"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75" y="790575"/>
                        <a:ext cx="6505575" cy="749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66</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74741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44034" name="Object 2"/>
          <p:cNvGraphicFramePr>
            <a:graphicFrameLocks noChangeAspect="1"/>
          </p:cNvGraphicFramePr>
          <p:nvPr/>
        </p:nvGraphicFramePr>
        <p:xfrm>
          <a:off x="142875" y="885825"/>
          <a:ext cx="6581775" cy="7077075"/>
        </p:xfrm>
        <a:graphic>
          <a:graphicData uri="http://schemas.openxmlformats.org/presentationml/2006/ole">
            <mc:AlternateContent xmlns:mc="http://schemas.openxmlformats.org/markup-compatibility/2006">
              <mc:Choice xmlns:v="urn:schemas-microsoft-com:vml" Requires="v">
                <p:oleObj spid="_x0000_s44037" name="Documento" r:id="rId6" imgW="6854825" imgH="7384452" progId="Word.Document.12">
                  <p:embed/>
                </p:oleObj>
              </mc:Choice>
              <mc:Fallback>
                <p:oleObj name="Documento" r:id="rId6" imgW="6854825" imgH="7384452"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 y="885825"/>
                        <a:ext cx="6581775" cy="70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66</a:t>
            </a:r>
            <a:endParaRPr lang="es-ES" sz="1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67</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45058" name="Object 2"/>
          <p:cNvGraphicFramePr>
            <a:graphicFrameLocks noChangeAspect="1"/>
          </p:cNvGraphicFramePr>
          <p:nvPr/>
        </p:nvGraphicFramePr>
        <p:xfrm>
          <a:off x="142875" y="914400"/>
          <a:ext cx="6505575" cy="7067550"/>
        </p:xfrm>
        <a:graphic>
          <a:graphicData uri="http://schemas.openxmlformats.org/presentationml/2006/ole">
            <mc:AlternateContent xmlns:mc="http://schemas.openxmlformats.org/markup-compatibility/2006">
              <mc:Choice xmlns:v="urn:schemas-microsoft-com:vml" Requires="v">
                <p:oleObj spid="_x0000_s45061" name="Documento" r:id="rId6" imgW="6854825" imgH="7459079" progId="Word.Document.12">
                  <p:embed/>
                </p:oleObj>
              </mc:Choice>
              <mc:Fallback>
                <p:oleObj name="Documento" r:id="rId6" imgW="6854825" imgH="7459079"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 y="914400"/>
                        <a:ext cx="6505575" cy="706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68</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675974"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46082" name="Object 2"/>
          <p:cNvGraphicFramePr>
            <a:graphicFrameLocks noChangeAspect="1"/>
          </p:cNvGraphicFramePr>
          <p:nvPr/>
        </p:nvGraphicFramePr>
        <p:xfrm>
          <a:off x="476672" y="1043608"/>
          <a:ext cx="5762625" cy="7561262"/>
        </p:xfrm>
        <a:graphic>
          <a:graphicData uri="http://schemas.openxmlformats.org/presentationml/2006/ole">
            <mc:AlternateContent xmlns:mc="http://schemas.openxmlformats.org/markup-compatibility/2006">
              <mc:Choice xmlns:v="urn:schemas-microsoft-com:vml" Requires="v">
                <p:oleObj spid="_x0000_s46085" name="Documento" r:id="rId6" imgW="5763091" imgH="8829761" progId="Word.Document.12">
                  <p:embed/>
                </p:oleObj>
              </mc:Choice>
              <mc:Fallback>
                <p:oleObj name="Documento" r:id="rId6" imgW="5763091" imgH="8829761"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672" y="1043608"/>
                        <a:ext cx="5762625" cy="756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68</a:t>
            </a:r>
            <a:endParaRPr lang="es-ES" sz="1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69</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47106" name="Object 2"/>
          <p:cNvGraphicFramePr>
            <a:graphicFrameLocks noChangeAspect="1"/>
          </p:cNvGraphicFramePr>
          <p:nvPr/>
        </p:nvGraphicFramePr>
        <p:xfrm>
          <a:off x="-27384" y="971550"/>
          <a:ext cx="6854825" cy="1876425"/>
        </p:xfrm>
        <a:graphic>
          <a:graphicData uri="http://schemas.openxmlformats.org/presentationml/2006/ole">
            <mc:AlternateContent xmlns:mc="http://schemas.openxmlformats.org/markup-compatibility/2006">
              <mc:Choice xmlns:v="urn:schemas-microsoft-com:vml" Requires="v">
                <p:oleObj spid="_x0000_s47109" name="Documento" r:id="rId6" imgW="6859894" imgH="1910141" progId="Word.Document.12">
                  <p:embed/>
                </p:oleObj>
              </mc:Choice>
              <mc:Fallback>
                <p:oleObj name="Documento" r:id="rId6" imgW="6859894" imgH="1910141"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84" y="971550"/>
                        <a:ext cx="685482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7"/>
          <p:cNvPicPr>
            <a:picLocks noChangeAspect="1" noChangeArrowheads="1"/>
          </p:cNvPicPr>
          <p:nvPr/>
        </p:nvPicPr>
        <p:blipFill>
          <a:blip r:embed="rId8" cstate="print"/>
          <a:srcRect/>
          <a:stretch>
            <a:fillRect/>
          </a:stretch>
        </p:blipFill>
        <p:spPr bwMode="auto">
          <a:xfrm>
            <a:off x="3789040" y="2843808"/>
            <a:ext cx="2331640" cy="1544200"/>
          </a:xfrm>
          <a:prstGeom prst="rect">
            <a:avLst/>
          </a:prstGeom>
          <a:noFill/>
          <a:ln w="9525">
            <a:noFill/>
            <a:miter lim="800000"/>
            <a:headEnd/>
            <a:tailEnd/>
          </a:ln>
          <a:effectLst/>
        </p:spPr>
      </p:pic>
      <p:sp>
        <p:nvSpPr>
          <p:cNvPr id="8" name="7 CuadroTexto"/>
          <p:cNvSpPr txBox="1"/>
          <p:nvPr/>
        </p:nvSpPr>
        <p:spPr>
          <a:xfrm>
            <a:off x="332656" y="4377456"/>
            <a:ext cx="6248827" cy="3970318"/>
          </a:xfrm>
          <a:prstGeom prst="rect">
            <a:avLst/>
          </a:prstGeom>
          <a:noFill/>
        </p:spPr>
        <p:txBody>
          <a:bodyPr wrap="none" rtlCol="0">
            <a:spAutoFit/>
          </a:bodyPr>
          <a:lstStyle/>
          <a:p>
            <a:r>
              <a:rPr lang="es-ES" sz="1200" dirty="0" smtClean="0">
                <a:solidFill>
                  <a:srgbClr val="000000"/>
                </a:solidFill>
                <a:latin typeface="Berlin Sans FB" pitchFamily="34" charset="0"/>
              </a:rPr>
              <a:t>Para lograr un desarrollo verdadero en  San  Martin de Bolaños   es obligatorio  la búsqueda </a:t>
            </a:r>
          </a:p>
          <a:p>
            <a:r>
              <a:rPr lang="es-ES" sz="1200" dirty="0" smtClean="0">
                <a:solidFill>
                  <a:srgbClr val="000000"/>
                </a:solidFill>
                <a:latin typeface="Berlin Sans FB" pitchFamily="34" charset="0"/>
              </a:rPr>
              <a:t>de la igualdad de género  que es un elemento central de una visión de la sostenibilidad  de la    </a:t>
            </a:r>
          </a:p>
          <a:p>
            <a:r>
              <a:rPr lang="es-ES" sz="1200" dirty="0" smtClean="0">
                <a:solidFill>
                  <a:srgbClr val="000000"/>
                </a:solidFill>
                <a:latin typeface="Berlin Sans FB" pitchFamily="34" charset="0"/>
              </a:rPr>
              <a:t>comunidad    en la cual    cada miembro   de la sociedad respeta a los demás y desempeña </a:t>
            </a:r>
          </a:p>
          <a:p>
            <a:r>
              <a:rPr lang="es-ES" sz="1200" dirty="0" smtClean="0">
                <a:solidFill>
                  <a:srgbClr val="000000"/>
                </a:solidFill>
                <a:latin typeface="Berlin Sans FB" pitchFamily="34" charset="0"/>
              </a:rPr>
              <a:t>un papel que le permite aprovechar su potencial al máximo. </a:t>
            </a:r>
          </a:p>
          <a:p>
            <a:endParaRPr lang="es-ES" sz="1200" dirty="0" smtClean="0">
              <a:solidFill>
                <a:srgbClr val="000000"/>
              </a:solidFill>
              <a:latin typeface="Berlin Sans FB" pitchFamily="34" charset="0"/>
            </a:endParaRPr>
          </a:p>
          <a:p>
            <a:r>
              <a:rPr lang="es-ES" sz="1200" dirty="0" smtClean="0">
                <a:solidFill>
                  <a:srgbClr val="000000"/>
                </a:solidFill>
                <a:latin typeface="Berlin Sans FB" pitchFamily="34" charset="0"/>
              </a:rPr>
              <a:t>La amplia meta de la igualdad de género es una meta social a la que la educación y las demás</a:t>
            </a:r>
          </a:p>
          <a:p>
            <a:r>
              <a:rPr lang="es-ES" sz="1200" dirty="0" smtClean="0">
                <a:solidFill>
                  <a:srgbClr val="000000"/>
                </a:solidFill>
                <a:latin typeface="Berlin Sans FB" pitchFamily="34" charset="0"/>
              </a:rPr>
              <a:t> instituciones sociales deben contribuir. La discriminación de género    está imbricada en el tejido </a:t>
            </a:r>
          </a:p>
          <a:p>
            <a:r>
              <a:rPr lang="es-ES" sz="1200" dirty="0" smtClean="0">
                <a:solidFill>
                  <a:srgbClr val="000000"/>
                </a:solidFill>
                <a:latin typeface="Berlin Sans FB" pitchFamily="34" charset="0"/>
              </a:rPr>
              <a:t>de las sociedades. En muchas sociedades, las mujeres  llevan la carga principal de la producción </a:t>
            </a:r>
          </a:p>
          <a:p>
            <a:r>
              <a:rPr lang="es-ES" sz="1200" dirty="0" smtClean="0">
                <a:solidFill>
                  <a:srgbClr val="000000"/>
                </a:solidFill>
                <a:latin typeface="Berlin Sans FB" pitchFamily="34" charset="0"/>
              </a:rPr>
              <a:t>de    alimentos y la   crianza de los niños.   Además, las mujeres   a menudo son excluidas de las</a:t>
            </a:r>
          </a:p>
          <a:p>
            <a:r>
              <a:rPr lang="es-ES" sz="1200" dirty="0" smtClean="0">
                <a:solidFill>
                  <a:srgbClr val="000000"/>
                </a:solidFill>
                <a:latin typeface="Berlin Sans FB" pitchFamily="34" charset="0"/>
              </a:rPr>
              <a:t> decisiones familiares o comunitarias que  afectan a sus  vidas y  su bienestar. </a:t>
            </a:r>
          </a:p>
          <a:p>
            <a:endParaRPr lang="es-ES" sz="1200" dirty="0" smtClean="0">
              <a:solidFill>
                <a:srgbClr val="000000"/>
              </a:solidFill>
              <a:latin typeface="Berlin Sans FB" pitchFamily="34" charset="0"/>
            </a:endParaRPr>
          </a:p>
          <a:p>
            <a:pPr>
              <a:buFont typeface="Arial"/>
              <a:buChar char="•"/>
            </a:pPr>
            <a:r>
              <a:rPr lang="es-ES" sz="1200" dirty="0" smtClean="0">
                <a:solidFill>
                  <a:srgbClr val="000000"/>
                </a:solidFill>
                <a:latin typeface="Berlin Sans FB" pitchFamily="34" charset="0"/>
              </a:rPr>
              <a:t>Los roles de género son creados por la sociedad y se aprenden de una generación a otra;</a:t>
            </a:r>
          </a:p>
          <a:p>
            <a:pPr>
              <a:buFont typeface="Arial"/>
              <a:buChar char="•"/>
            </a:pPr>
            <a:r>
              <a:rPr lang="es-ES" sz="1200" dirty="0" smtClean="0">
                <a:solidFill>
                  <a:srgbClr val="000000"/>
                </a:solidFill>
                <a:latin typeface="Berlin Sans FB" pitchFamily="34" charset="0"/>
              </a:rPr>
              <a:t>Los roles de género son constructos sociales y se pueden cambiar para alcanzar la igualdad </a:t>
            </a:r>
          </a:p>
          <a:p>
            <a:r>
              <a:rPr lang="es-ES" sz="1200" dirty="0" smtClean="0">
                <a:solidFill>
                  <a:srgbClr val="000000"/>
                </a:solidFill>
                <a:latin typeface="Berlin Sans FB" pitchFamily="34" charset="0"/>
              </a:rPr>
              <a:t>  y la equidad entre las mujeres y los hombres;</a:t>
            </a:r>
          </a:p>
          <a:p>
            <a:pPr>
              <a:buFont typeface="Arial"/>
              <a:buChar char="•"/>
            </a:pPr>
            <a:r>
              <a:rPr lang="es-ES" sz="1200" dirty="0" smtClean="0">
                <a:solidFill>
                  <a:srgbClr val="000000"/>
                </a:solidFill>
                <a:latin typeface="Berlin Sans FB" pitchFamily="34" charset="0"/>
              </a:rPr>
              <a:t>Empoderar a las mujeres es una herramienta indispensable para hacer avanzar el desarrollo </a:t>
            </a:r>
          </a:p>
          <a:p>
            <a:r>
              <a:rPr lang="es-ES" sz="1200" dirty="0" smtClean="0">
                <a:solidFill>
                  <a:srgbClr val="000000"/>
                </a:solidFill>
                <a:latin typeface="Berlin Sans FB" pitchFamily="34" charset="0"/>
              </a:rPr>
              <a:t>  y reducir la pobreza;</a:t>
            </a:r>
          </a:p>
          <a:p>
            <a:pPr>
              <a:buFont typeface="Arial"/>
              <a:buChar char="•"/>
            </a:pPr>
            <a:r>
              <a:rPr lang="es-ES" sz="1200" dirty="0" smtClean="0">
                <a:solidFill>
                  <a:srgbClr val="000000"/>
                </a:solidFill>
                <a:latin typeface="Berlin Sans FB" pitchFamily="34" charset="0"/>
              </a:rPr>
              <a:t>Las desigualdades de género socavan la capacidad de las niñas y mujeres de ejercer sus </a:t>
            </a:r>
          </a:p>
          <a:p>
            <a:r>
              <a:rPr lang="es-ES" sz="1200" dirty="0" smtClean="0">
                <a:solidFill>
                  <a:srgbClr val="000000"/>
                </a:solidFill>
                <a:latin typeface="Berlin Sans FB" pitchFamily="34" charset="0"/>
              </a:rPr>
              <a:t>  derechos;</a:t>
            </a:r>
          </a:p>
          <a:p>
            <a:pPr>
              <a:buFont typeface="Arial"/>
              <a:buChar char="•"/>
            </a:pPr>
            <a:r>
              <a:rPr lang="es-ES" sz="1200" dirty="0" smtClean="0">
                <a:solidFill>
                  <a:srgbClr val="000000"/>
                </a:solidFill>
                <a:latin typeface="Berlin Sans FB" pitchFamily="34" charset="0"/>
              </a:rPr>
              <a:t>Asegurar la igualdad de género entre niños y niñas significa que ambos tienen las mismas </a:t>
            </a:r>
          </a:p>
          <a:p>
            <a:pPr>
              <a:buFont typeface="Arial"/>
              <a:buChar char="•"/>
            </a:pPr>
            <a:r>
              <a:rPr lang="es-ES" sz="1200" dirty="0" smtClean="0">
                <a:solidFill>
                  <a:srgbClr val="000000"/>
                </a:solidFill>
                <a:latin typeface="Berlin Sans FB" pitchFamily="34" charset="0"/>
              </a:rPr>
              <a:t>oportunidades para acceder a la escuela, así como durante el transcurso de sus estudios.</a:t>
            </a:r>
          </a:p>
          <a:p>
            <a:endParaRPr lang="es-ES" sz="1200" dirty="0">
              <a:latin typeface="Berlin Sans FB" pitchFamily="34" charset="0"/>
            </a:endParaRPr>
          </a:p>
        </p:txBody>
      </p:sp>
      <p:sp>
        <p:nvSpPr>
          <p:cNvPr id="9" name="8 CuadroTexto"/>
          <p:cNvSpPr txBox="1"/>
          <p:nvPr/>
        </p:nvSpPr>
        <p:spPr>
          <a:xfrm>
            <a:off x="476672" y="3482588"/>
            <a:ext cx="2313069" cy="369332"/>
          </a:xfrm>
          <a:prstGeom prst="rect">
            <a:avLst/>
          </a:prstGeom>
          <a:noFill/>
        </p:spPr>
        <p:txBody>
          <a:bodyPr wrap="none" rtlCol="0">
            <a:spAutoFit/>
          </a:bodyPr>
          <a:lstStyle/>
          <a:p>
            <a:r>
              <a:rPr lang="es-ES" b="1" dirty="0" smtClean="0"/>
              <a:t>EQUIDAD DE  GENERO</a:t>
            </a:r>
            <a:endParaRPr lang="es-E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7</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52982" y="8461251"/>
            <a:ext cx="6256338" cy="50323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sp>
        <p:nvSpPr>
          <p:cNvPr id="6" name="5 CuadroTexto"/>
          <p:cNvSpPr txBox="1"/>
          <p:nvPr/>
        </p:nvSpPr>
        <p:spPr>
          <a:xfrm>
            <a:off x="260648" y="683568"/>
            <a:ext cx="7632848" cy="3970318"/>
          </a:xfrm>
          <a:prstGeom prst="rect">
            <a:avLst/>
          </a:prstGeom>
          <a:noFill/>
        </p:spPr>
        <p:txBody>
          <a:bodyPr wrap="square" rtlCol="0">
            <a:spAutoFit/>
          </a:bodyPr>
          <a:lstStyle/>
          <a:p>
            <a:r>
              <a:rPr lang="es-ES" sz="1200" b="1" dirty="0" smtClean="0">
                <a:latin typeface="Berlin Sans FB" pitchFamily="34" charset="0"/>
              </a:rPr>
              <a:t> </a:t>
            </a:r>
            <a:r>
              <a:rPr lang="es-ES" sz="1200" b="1" dirty="0">
                <a:latin typeface="Berlin Sans FB" pitchFamily="34" charset="0"/>
              </a:rPr>
              <a:t>Administración Pública Municipal </a:t>
            </a:r>
            <a:r>
              <a:rPr lang="es-ES" sz="1200" b="1" dirty="0" smtClean="0">
                <a:latin typeface="Berlin Sans FB" pitchFamily="34" charset="0"/>
              </a:rPr>
              <a:t>2012– 2015</a:t>
            </a:r>
          </a:p>
          <a:p>
            <a:endParaRPr lang="es-ES" sz="1200" dirty="0">
              <a:latin typeface="Berlin Sans FB" pitchFamily="34" charset="0"/>
            </a:endParaRPr>
          </a:p>
          <a:p>
            <a:r>
              <a:rPr lang="es-ES" sz="1200" dirty="0" smtClean="0">
                <a:latin typeface="Berlin Sans FB" pitchFamily="34" charset="0"/>
              </a:rPr>
              <a:t> </a:t>
            </a:r>
            <a:r>
              <a:rPr lang="es-ES" sz="1200" dirty="0">
                <a:latin typeface="Berlin Sans FB" pitchFamily="34" charset="0"/>
              </a:rPr>
              <a:t>Misión y Visión</a:t>
            </a:r>
            <a:r>
              <a:rPr lang="es-ES" sz="1200" dirty="0" smtClean="0">
                <a:latin typeface="Berlin Sans FB" pitchFamily="34" charset="0"/>
              </a:rPr>
              <a:t>.</a:t>
            </a:r>
          </a:p>
          <a:p>
            <a:endParaRPr lang="es-ES" sz="1200" dirty="0">
              <a:latin typeface="Berlin Sans FB" pitchFamily="34" charset="0"/>
            </a:endParaRPr>
          </a:p>
          <a:p>
            <a:r>
              <a:rPr lang="es-ES" sz="1200" dirty="0">
                <a:latin typeface="Berlin Sans FB" pitchFamily="34" charset="0"/>
              </a:rPr>
              <a:t>MISIÓN</a:t>
            </a:r>
          </a:p>
          <a:p>
            <a:r>
              <a:rPr lang="es-ES" sz="1200" dirty="0">
                <a:latin typeface="Berlin Sans FB" pitchFamily="34" charset="0"/>
              </a:rPr>
              <a:t>Impulsar la organización y participación armónica de los ciudadanos, para lograr un desarrollo</a:t>
            </a:r>
          </a:p>
          <a:p>
            <a:r>
              <a:rPr lang="es-ES" sz="1200" dirty="0">
                <a:latin typeface="Berlin Sans FB" pitchFamily="34" charset="0"/>
              </a:rPr>
              <a:t>comunitario responsable, integral y sustentable. Ejecutar los recursos públicos con calidad,</a:t>
            </a:r>
          </a:p>
          <a:p>
            <a:r>
              <a:rPr lang="es-ES" sz="1200" dirty="0">
                <a:latin typeface="Berlin Sans FB" pitchFamily="34" charset="0"/>
              </a:rPr>
              <a:t>responsabilidad, honestidad y eficiencia. Garantizar servicios públicos de calidad que satisfagan</a:t>
            </a:r>
          </a:p>
          <a:p>
            <a:r>
              <a:rPr lang="es-ES" sz="1200" dirty="0">
                <a:latin typeface="Berlin Sans FB" pitchFamily="34" charset="0"/>
              </a:rPr>
              <a:t>ampliamente sus necesidades, mejorando continuamente la calidad de vida y un desarrollo</a:t>
            </a:r>
          </a:p>
          <a:p>
            <a:r>
              <a:rPr lang="es-ES" sz="1200" dirty="0">
                <a:latin typeface="Berlin Sans FB" pitchFamily="34" charset="0"/>
              </a:rPr>
              <a:t>humano sostenible de la comunidad, en el ámbito rural y urbano. Impulsar una vida social</a:t>
            </a:r>
          </a:p>
          <a:p>
            <a:r>
              <a:rPr lang="es-ES" sz="1200" dirty="0">
                <a:latin typeface="Berlin Sans FB" pitchFamily="34" charset="0"/>
              </a:rPr>
              <a:t>plural, democrática y equitativa, por medio de la participación ciudadana.</a:t>
            </a:r>
          </a:p>
          <a:p>
            <a:endParaRPr lang="es-ES" sz="1200" dirty="0" smtClean="0">
              <a:latin typeface="Berlin Sans FB" pitchFamily="34" charset="0"/>
            </a:endParaRPr>
          </a:p>
          <a:p>
            <a:r>
              <a:rPr lang="es-ES" sz="1200" dirty="0" smtClean="0">
                <a:latin typeface="Berlin Sans FB" pitchFamily="34" charset="0"/>
              </a:rPr>
              <a:t>VISIÓN.</a:t>
            </a:r>
          </a:p>
          <a:p>
            <a:endParaRPr lang="es-ES" sz="1200" dirty="0">
              <a:latin typeface="Berlin Sans FB" pitchFamily="34" charset="0"/>
            </a:endParaRPr>
          </a:p>
          <a:p>
            <a:r>
              <a:rPr lang="es-ES" sz="1200" dirty="0">
                <a:latin typeface="Berlin Sans FB" pitchFamily="34" charset="0"/>
              </a:rPr>
              <a:t>Que </a:t>
            </a:r>
            <a:r>
              <a:rPr lang="es-ES" sz="1200" dirty="0" smtClean="0">
                <a:latin typeface="Berlin Sans FB" pitchFamily="34" charset="0"/>
              </a:rPr>
              <a:t>San Martin  de Bolaños </a:t>
            </a:r>
            <a:r>
              <a:rPr lang="es-ES" sz="1200" dirty="0">
                <a:latin typeface="Berlin Sans FB" pitchFamily="34" charset="0"/>
              </a:rPr>
              <a:t>sea un municipio </a:t>
            </a:r>
            <a:r>
              <a:rPr lang="es-ES" sz="1200" dirty="0" smtClean="0">
                <a:latin typeface="Berlin Sans FB" pitchFamily="34" charset="0"/>
              </a:rPr>
              <a:t>  con   un    gobierno   responsable</a:t>
            </a:r>
            <a:r>
              <a:rPr lang="es-ES" sz="1200" dirty="0">
                <a:latin typeface="Berlin Sans FB" pitchFamily="34" charset="0"/>
              </a:rPr>
              <a:t>, con equidad </a:t>
            </a:r>
            <a:r>
              <a:rPr lang="es-ES" sz="1200" dirty="0" smtClean="0">
                <a:latin typeface="Berlin Sans FB" pitchFamily="34" charset="0"/>
              </a:rPr>
              <a:t>y</a:t>
            </a:r>
          </a:p>
          <a:p>
            <a:r>
              <a:rPr lang="es-ES" sz="1200" dirty="0" smtClean="0">
                <a:latin typeface="Berlin Sans FB" pitchFamily="34" charset="0"/>
              </a:rPr>
              <a:t> transparencia , común </a:t>
            </a:r>
            <a:r>
              <a:rPr lang="es-ES" sz="1200" dirty="0">
                <a:latin typeface="Berlin Sans FB" pitchFamily="34" charset="0"/>
              </a:rPr>
              <a:t>desarrollo sostenible, que permita desarrollar y fomentar las vocaciones</a:t>
            </a:r>
            <a:r>
              <a:rPr lang="es-ES" sz="1200" dirty="0" smtClean="0">
                <a:latin typeface="Berlin Sans FB" pitchFamily="34" charset="0"/>
              </a:rPr>
              <a:t>,</a:t>
            </a:r>
          </a:p>
          <a:p>
            <a:r>
              <a:rPr lang="es-ES" sz="1200" dirty="0" smtClean="0">
                <a:latin typeface="Berlin Sans FB" pitchFamily="34" charset="0"/>
              </a:rPr>
              <a:t> económicas   y sociales </a:t>
            </a:r>
            <a:r>
              <a:rPr lang="es-ES" sz="1200" dirty="0">
                <a:latin typeface="Berlin Sans FB" pitchFamily="34" charset="0"/>
              </a:rPr>
              <a:t>del Municipio. Que esta administración se reconozca por su calidad en el </a:t>
            </a:r>
            <a:endParaRPr lang="es-ES" sz="1200" dirty="0" smtClean="0">
              <a:latin typeface="Berlin Sans FB" pitchFamily="34" charset="0"/>
            </a:endParaRPr>
          </a:p>
          <a:p>
            <a:r>
              <a:rPr lang="es-ES" sz="1200" dirty="0" smtClean="0">
                <a:latin typeface="Berlin Sans FB" pitchFamily="34" charset="0"/>
              </a:rPr>
              <a:t>Servicio ciudadano</a:t>
            </a:r>
            <a:r>
              <a:rPr lang="es-ES" sz="1200" dirty="0">
                <a:latin typeface="Berlin Sans FB" pitchFamily="34" charset="0"/>
              </a:rPr>
              <a:t>, por la excelencia en el desempeño administrativo, por la profesionalización </a:t>
            </a:r>
            <a:endParaRPr lang="es-ES" sz="1200" dirty="0" smtClean="0">
              <a:latin typeface="Berlin Sans FB" pitchFamily="34" charset="0"/>
            </a:endParaRPr>
          </a:p>
          <a:p>
            <a:r>
              <a:rPr lang="es-ES" sz="1200" dirty="0" smtClean="0">
                <a:latin typeface="Berlin Sans FB" pitchFamily="34" charset="0"/>
              </a:rPr>
              <a:t>de    sus servidores </a:t>
            </a:r>
            <a:r>
              <a:rPr lang="es-ES" sz="1200" dirty="0">
                <a:latin typeface="Berlin Sans FB" pitchFamily="34" charset="0"/>
              </a:rPr>
              <a:t>públicos, que sea una administración que planea su desarrollo urbano lo cual </a:t>
            </a:r>
            <a:endParaRPr lang="es-ES" sz="1200" dirty="0" smtClean="0">
              <a:latin typeface="Berlin Sans FB" pitchFamily="34" charset="0"/>
            </a:endParaRPr>
          </a:p>
          <a:p>
            <a:r>
              <a:rPr lang="es-ES" sz="1200" dirty="0" smtClean="0">
                <a:latin typeface="Berlin Sans FB" pitchFamily="34" charset="0"/>
              </a:rPr>
              <a:t>permite un </a:t>
            </a:r>
            <a:r>
              <a:rPr lang="es-ES" sz="1200" dirty="0">
                <a:latin typeface="Berlin Sans FB" pitchFamily="34" charset="0"/>
              </a:rPr>
              <a:t>crecimiento ordenado y que a su vez permite ofrecer nuevas oportunidades para la </a:t>
            </a:r>
            <a:endParaRPr lang="es-ES" sz="1200" dirty="0" smtClean="0">
              <a:latin typeface="Berlin Sans FB" pitchFamily="34" charset="0"/>
            </a:endParaRPr>
          </a:p>
          <a:p>
            <a:r>
              <a:rPr lang="es-ES" sz="1200" dirty="0" smtClean="0">
                <a:latin typeface="Berlin Sans FB" pitchFamily="34" charset="0"/>
              </a:rPr>
              <a:t>mejora en </a:t>
            </a:r>
            <a:r>
              <a:rPr lang="es-ES" sz="1200" dirty="0">
                <a:latin typeface="Berlin Sans FB" pitchFamily="34" charset="0"/>
              </a:rPr>
              <a:t>la calidad de vida de la población de bajos ingresos</a:t>
            </a:r>
            <a:r>
              <a:rPr lang="es-ES" sz="1200" dirty="0" smtClean="0">
                <a:latin typeface="Berlin Sans FB" pitchFamily="34" charset="0"/>
              </a:rPr>
              <a:t>.</a:t>
            </a:r>
            <a:endParaRPr lang="es-ES" sz="1200" dirty="0">
              <a:latin typeface="Berlin Sans FB" pitchFamily="34" charset="0"/>
            </a:endParaRPr>
          </a:p>
        </p:txBody>
      </p:sp>
      <p:pic>
        <p:nvPicPr>
          <p:cNvPr id="7" name="Picture 7"/>
          <p:cNvPicPr>
            <a:picLocks noChangeAspect="1" noChangeArrowheads="1"/>
          </p:cNvPicPr>
          <p:nvPr/>
        </p:nvPicPr>
        <p:blipFill>
          <a:blip r:embed="rId4" cstate="print"/>
          <a:srcRect/>
          <a:stretch>
            <a:fillRect/>
          </a:stretch>
        </p:blipFill>
        <p:spPr bwMode="auto">
          <a:xfrm>
            <a:off x="980728" y="4716016"/>
            <a:ext cx="4680520" cy="35103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70</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74741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48130" name="Object 2"/>
          <p:cNvGraphicFramePr>
            <a:graphicFrameLocks noChangeAspect="1"/>
          </p:cNvGraphicFramePr>
          <p:nvPr/>
        </p:nvGraphicFramePr>
        <p:xfrm>
          <a:off x="101600" y="1168400"/>
          <a:ext cx="6400800" cy="7043738"/>
        </p:xfrm>
        <a:graphic>
          <a:graphicData uri="http://schemas.openxmlformats.org/presentationml/2006/ole">
            <mc:AlternateContent xmlns:mc="http://schemas.openxmlformats.org/markup-compatibility/2006">
              <mc:Choice xmlns:v="urn:schemas-microsoft-com:vml" Requires="v">
                <p:oleObj spid="_x0000_s48133" name="Documento" r:id="rId6" imgW="6939116" imgH="7635522" progId="Word.Document.12">
                  <p:embed/>
                </p:oleObj>
              </mc:Choice>
              <mc:Fallback>
                <p:oleObj name="Documento" r:id="rId6" imgW="6939116" imgH="7635522"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 y="1168400"/>
                        <a:ext cx="6400800" cy="704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54584" cy="276999"/>
          </a:xfrm>
          <a:prstGeom prst="rect">
            <a:avLst/>
          </a:prstGeom>
          <a:noFill/>
        </p:spPr>
        <p:txBody>
          <a:bodyPr wrap="none" rtlCol="0">
            <a:spAutoFit/>
          </a:bodyPr>
          <a:lstStyle/>
          <a:p>
            <a:r>
              <a:rPr lang="es-ES" sz="1200" dirty="0" smtClean="0">
                <a:latin typeface="Arial" pitchFamily="34" charset="0"/>
                <a:cs typeface="Arial" pitchFamily="34" charset="0"/>
              </a:rPr>
              <a:t>70</a:t>
            </a:r>
            <a:endParaRPr lang="es-E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71</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49154" name="Object 2"/>
          <p:cNvGraphicFramePr>
            <a:graphicFrameLocks noChangeAspect="1"/>
          </p:cNvGraphicFramePr>
          <p:nvPr/>
        </p:nvGraphicFramePr>
        <p:xfrm>
          <a:off x="146050" y="755650"/>
          <a:ext cx="6596063" cy="6797675"/>
        </p:xfrm>
        <a:graphic>
          <a:graphicData uri="http://schemas.openxmlformats.org/presentationml/2006/ole">
            <mc:AlternateContent xmlns:mc="http://schemas.openxmlformats.org/markup-compatibility/2006">
              <mc:Choice xmlns:v="urn:schemas-microsoft-com:vml" Requires="v">
                <p:oleObj spid="_x0000_s49157" name="Documento" r:id="rId6" imgW="6854825" imgH="7044125" progId="Word.Document.12">
                  <p:embed/>
                </p:oleObj>
              </mc:Choice>
              <mc:Fallback>
                <p:oleObj name="Documento" r:id="rId6" imgW="6854825" imgH="7044125"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50" y="755650"/>
                        <a:ext cx="6596063"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72</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818850"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t="2889" r="5114" b="26902"/>
          <a:stretch>
            <a:fillRect/>
          </a:stretch>
        </p:blipFill>
        <p:spPr bwMode="auto">
          <a:xfrm>
            <a:off x="341040" y="547936"/>
            <a:ext cx="6328320" cy="7048400"/>
          </a:xfrm>
          <a:prstGeom prst="rect">
            <a:avLst/>
          </a:prstGeom>
          <a:noFill/>
          <a:ln w="9525">
            <a:noFill/>
            <a:miter lim="800000"/>
            <a:headEnd/>
            <a:tailEnd/>
          </a:ln>
        </p:spPr>
      </p:pic>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72</a:t>
            </a:r>
            <a:endParaRPr lang="es-ES" sz="12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73</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t="13988" r="16407" b="10248"/>
          <a:stretch>
            <a:fillRect/>
          </a:stretch>
        </p:blipFill>
        <p:spPr bwMode="auto">
          <a:xfrm>
            <a:off x="357723" y="611560"/>
            <a:ext cx="6141147" cy="3960440"/>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l="8197" t="6555" r="18028"/>
          <a:stretch>
            <a:fillRect/>
          </a:stretch>
        </p:blipFill>
        <p:spPr bwMode="auto">
          <a:xfrm>
            <a:off x="774142" y="4716016"/>
            <a:ext cx="5391162"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74</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675974"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50178" name="Object 2"/>
          <p:cNvGraphicFramePr>
            <a:graphicFrameLocks noChangeAspect="1"/>
          </p:cNvGraphicFramePr>
          <p:nvPr/>
        </p:nvGraphicFramePr>
        <p:xfrm>
          <a:off x="423863" y="881063"/>
          <a:ext cx="5932487" cy="6813550"/>
        </p:xfrm>
        <a:graphic>
          <a:graphicData uri="http://schemas.openxmlformats.org/presentationml/2006/ole">
            <mc:AlternateContent xmlns:mc="http://schemas.openxmlformats.org/markup-compatibility/2006">
              <mc:Choice xmlns:v="urn:schemas-microsoft-com:vml" Requires="v">
                <p:oleObj spid="_x0000_s50181" name="Documento" r:id="rId6" imgW="6859894" imgH="7872085" progId="Word.Document.12">
                  <p:embed/>
                </p:oleObj>
              </mc:Choice>
              <mc:Fallback>
                <p:oleObj name="Documento" r:id="rId6" imgW="6859894" imgH="7872085"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863" y="881063"/>
                        <a:ext cx="5932487" cy="681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78424" y="8572528"/>
            <a:ext cx="341760" cy="276999"/>
          </a:xfrm>
          <a:prstGeom prst="rect">
            <a:avLst/>
          </a:prstGeom>
          <a:noFill/>
        </p:spPr>
        <p:txBody>
          <a:bodyPr wrap="none" rtlCol="0">
            <a:spAutoFit/>
          </a:bodyPr>
          <a:lstStyle/>
          <a:p>
            <a:r>
              <a:rPr lang="es-ES" sz="1200" dirty="0" smtClean="0"/>
              <a:t>74</a:t>
            </a:r>
            <a:endParaRPr lang="es-ES" sz="12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75</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51202" name="Object 2"/>
          <p:cNvGraphicFramePr>
            <a:graphicFrameLocks noChangeAspect="1"/>
          </p:cNvGraphicFramePr>
          <p:nvPr/>
        </p:nvGraphicFramePr>
        <p:xfrm>
          <a:off x="476250" y="939800"/>
          <a:ext cx="6121400" cy="7265988"/>
        </p:xfrm>
        <a:graphic>
          <a:graphicData uri="http://schemas.openxmlformats.org/presentationml/2006/ole">
            <mc:AlternateContent xmlns:mc="http://schemas.openxmlformats.org/markup-compatibility/2006">
              <mc:Choice xmlns:v="urn:schemas-microsoft-com:vml" Requires="v">
                <p:oleObj spid="_x0000_s51205" name="Documento" r:id="rId6" imgW="6854825" imgH="7491165" progId="Word.Document.12">
                  <p:embed/>
                </p:oleObj>
              </mc:Choice>
              <mc:Fallback>
                <p:oleObj name="Documento" r:id="rId6" imgW="6854825" imgH="7491165"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0" y="939800"/>
                        <a:ext cx="6121400" cy="726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76</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818850"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52226" name="Object 2"/>
          <p:cNvGraphicFramePr>
            <a:graphicFrameLocks noChangeAspect="1"/>
          </p:cNvGraphicFramePr>
          <p:nvPr/>
        </p:nvGraphicFramePr>
        <p:xfrm>
          <a:off x="217487" y="611188"/>
          <a:ext cx="6379865" cy="2893168"/>
        </p:xfrm>
        <a:graphic>
          <a:graphicData uri="http://schemas.openxmlformats.org/presentationml/2006/ole">
            <mc:AlternateContent xmlns:mc="http://schemas.openxmlformats.org/markup-compatibility/2006">
              <mc:Choice xmlns:v="urn:schemas-microsoft-com:vml" Requires="v">
                <p:oleObj spid="_x0000_s52229" name="Documento" r:id="rId6" imgW="6854825" imgH="2977503" progId="Word.Document.12">
                  <p:embed/>
                </p:oleObj>
              </mc:Choice>
              <mc:Fallback>
                <p:oleObj name="Documento" r:id="rId6" imgW="6854825" imgH="2977503"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487" y="611188"/>
                        <a:ext cx="6379865" cy="289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7"/>
          <p:cNvPicPr>
            <a:picLocks noChangeAspect="1" noChangeArrowheads="1"/>
          </p:cNvPicPr>
          <p:nvPr/>
        </p:nvPicPr>
        <p:blipFill>
          <a:blip r:embed="rId8" cstate="print"/>
          <a:srcRect/>
          <a:stretch>
            <a:fillRect/>
          </a:stretch>
        </p:blipFill>
        <p:spPr bwMode="auto">
          <a:xfrm>
            <a:off x="1052736" y="4154297"/>
            <a:ext cx="4366964" cy="3275223"/>
          </a:xfrm>
          <a:prstGeom prst="rect">
            <a:avLst/>
          </a:prstGeom>
          <a:noFill/>
          <a:ln w="9525">
            <a:noFill/>
            <a:miter lim="800000"/>
            <a:headEnd/>
            <a:tailEnd/>
          </a:ln>
          <a:effectLst/>
        </p:spPr>
      </p:pic>
      <p:sp>
        <p:nvSpPr>
          <p:cNvPr id="8" name="7 CuadroTexto"/>
          <p:cNvSpPr txBox="1"/>
          <p:nvPr/>
        </p:nvSpPr>
        <p:spPr>
          <a:xfrm>
            <a:off x="178424" y="8572528"/>
            <a:ext cx="341760" cy="276999"/>
          </a:xfrm>
          <a:prstGeom prst="rect">
            <a:avLst/>
          </a:prstGeom>
          <a:noFill/>
        </p:spPr>
        <p:txBody>
          <a:bodyPr wrap="none" rtlCol="0">
            <a:spAutoFit/>
          </a:bodyPr>
          <a:lstStyle/>
          <a:p>
            <a:r>
              <a:rPr lang="es-ES" sz="1200" dirty="0" smtClean="0"/>
              <a:t>76</a:t>
            </a:r>
            <a:endParaRPr lang="es-ES" sz="12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77</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53250" name="Object 2"/>
          <p:cNvGraphicFramePr>
            <a:graphicFrameLocks noChangeAspect="1"/>
          </p:cNvGraphicFramePr>
          <p:nvPr/>
        </p:nvGraphicFramePr>
        <p:xfrm>
          <a:off x="66675" y="1019175"/>
          <a:ext cx="6505575" cy="7048500"/>
        </p:xfrm>
        <a:graphic>
          <a:graphicData uri="http://schemas.openxmlformats.org/presentationml/2006/ole">
            <mc:AlternateContent xmlns:mc="http://schemas.openxmlformats.org/markup-compatibility/2006">
              <mc:Choice xmlns:v="urn:schemas-microsoft-com:vml" Requires="v">
                <p:oleObj spid="_x0000_s53253" name="Documento" r:id="rId6" imgW="6854825" imgH="7432040" progId="Word.Document.12">
                  <p:embed/>
                </p:oleObj>
              </mc:Choice>
              <mc:Fallback>
                <p:oleObj name="Documento" r:id="rId6" imgW="6854825" imgH="7432040"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5" y="1019175"/>
                        <a:ext cx="6505575" cy="704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MX" smtClean="0"/>
              <a:t>Plan Municipal de Desarrollo </a:t>
            </a:r>
            <a:endParaRPr lang="es-MX" dirty="0"/>
          </a:p>
        </p:txBody>
      </p:sp>
      <p:sp>
        <p:nvSpPr>
          <p:cNvPr id="5" name="4 Marcador de número de diapositiva"/>
          <p:cNvSpPr>
            <a:spLocks noGrp="1"/>
          </p:cNvSpPr>
          <p:nvPr>
            <p:ph type="sldNum" sz="quarter" idx="12"/>
          </p:nvPr>
        </p:nvSpPr>
        <p:spPr/>
        <p:txBody>
          <a:bodyPr/>
          <a:lstStyle/>
          <a:p>
            <a:fld id="{90570997-94DA-4EF1-BFAE-163681CED4CD}" type="slidenum">
              <a:rPr lang="es-MX" smtClean="0"/>
              <a:pPr/>
              <a:t>78</a:t>
            </a:fld>
            <a:endParaRPr lang="es-MX" dirty="0"/>
          </a:p>
        </p:txBody>
      </p:sp>
      <p:pic>
        <p:nvPicPr>
          <p:cNvPr id="6"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891998" y="8461251"/>
            <a:ext cx="5680274" cy="503237"/>
          </a:xfrm>
          <a:prstGeom prst="rect">
            <a:avLst/>
          </a:prstGeom>
          <a:noFill/>
          <a:ln w="9525">
            <a:noFill/>
            <a:miter lim="800000"/>
            <a:headEnd/>
            <a:tailEnd/>
          </a:ln>
          <a:effectLst/>
        </p:spPr>
      </p:pic>
      <p:graphicFrame>
        <p:nvGraphicFramePr>
          <p:cNvPr id="130050" name="Object 2"/>
          <p:cNvGraphicFramePr>
            <a:graphicFrameLocks noChangeAspect="1"/>
          </p:cNvGraphicFramePr>
          <p:nvPr/>
        </p:nvGraphicFramePr>
        <p:xfrm>
          <a:off x="217612" y="445144"/>
          <a:ext cx="6379740" cy="8015288"/>
        </p:xfrm>
        <a:graphic>
          <a:graphicData uri="http://schemas.openxmlformats.org/presentationml/2006/ole">
            <mc:AlternateContent xmlns:mc="http://schemas.openxmlformats.org/markup-compatibility/2006">
              <mc:Choice xmlns:v="urn:schemas-microsoft-com:vml" Requires="v">
                <p:oleObj spid="_x0000_s54277" name="Documento" r:id="rId6" imgW="6854825" imgH="8162085" progId="Word.Document.12">
                  <p:embed/>
                </p:oleObj>
              </mc:Choice>
              <mc:Fallback>
                <p:oleObj name="Documento" r:id="rId6" imgW="6854825" imgH="8162085"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612" y="445144"/>
                        <a:ext cx="6379740" cy="801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CuadroTexto"/>
          <p:cNvSpPr txBox="1"/>
          <p:nvPr/>
        </p:nvSpPr>
        <p:spPr>
          <a:xfrm>
            <a:off x="178424" y="8572528"/>
            <a:ext cx="341760" cy="276999"/>
          </a:xfrm>
          <a:prstGeom prst="rect">
            <a:avLst/>
          </a:prstGeom>
          <a:noFill/>
        </p:spPr>
        <p:txBody>
          <a:bodyPr wrap="none" rtlCol="0">
            <a:spAutoFit/>
          </a:bodyPr>
          <a:lstStyle/>
          <a:p>
            <a:r>
              <a:rPr lang="es-ES" sz="1200" dirty="0" smtClean="0"/>
              <a:t>78</a:t>
            </a:r>
            <a:endParaRPr lang="es-ES" sz="12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79</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sp>
        <p:nvSpPr>
          <p:cNvPr id="7" name="3 Marcador de pie de página"/>
          <p:cNvSpPr txBox="1">
            <a:spLocks/>
          </p:cNvSpPr>
          <p:nvPr/>
        </p:nvSpPr>
        <p:spPr>
          <a:xfrm>
            <a:off x="2343150" y="8475134"/>
            <a:ext cx="2171700" cy="48683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smtClean="0">
                <a:ln>
                  <a:noFill/>
                </a:ln>
                <a:solidFill>
                  <a:schemeClr val="tx1">
                    <a:tint val="75000"/>
                  </a:schemeClr>
                </a:solidFill>
                <a:effectLst/>
                <a:uLnTx/>
                <a:uFillTx/>
                <a:latin typeface="+mn-lt"/>
                <a:ea typeface="+mn-ea"/>
                <a:cs typeface="+mn-cs"/>
              </a:rPr>
              <a:t>Plan Municipal de Desarrollo </a:t>
            </a:r>
            <a:endParaRPr kumimoji="0" lang="es-MX"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4 Marcador de número de diapositiva"/>
          <p:cNvSpPr txBox="1">
            <a:spLocks/>
          </p:cNvSpPr>
          <p:nvPr/>
        </p:nvSpPr>
        <p:spPr>
          <a:xfrm>
            <a:off x="4914900" y="8475134"/>
            <a:ext cx="1600200" cy="486833"/>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0570997-94DA-4EF1-BFAE-163681CED4CD}" type="slidenum">
              <a:rPr kumimoji="0" lang="es-MX"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s-MX"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10" name="Object 2"/>
          <p:cNvGraphicFramePr>
            <a:graphicFrameLocks noChangeAspect="1"/>
          </p:cNvGraphicFramePr>
          <p:nvPr/>
        </p:nvGraphicFramePr>
        <p:xfrm>
          <a:off x="361628" y="683568"/>
          <a:ext cx="6163716" cy="2873375"/>
        </p:xfrm>
        <a:graphic>
          <a:graphicData uri="http://schemas.openxmlformats.org/presentationml/2006/ole">
            <mc:AlternateContent xmlns:mc="http://schemas.openxmlformats.org/markup-compatibility/2006">
              <mc:Choice xmlns:v="urn:schemas-microsoft-com:vml" Requires="v">
                <p:oleObj spid="_x0000_s55305" name="Documento" r:id="rId6" imgW="6854825" imgH="2902876" progId="Word.Document.12">
                  <p:embed/>
                </p:oleObj>
              </mc:Choice>
              <mc:Fallback>
                <p:oleObj name="Documento" r:id="rId6" imgW="6854825" imgH="2902876" progId="Word.Document.12">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628" y="683568"/>
                        <a:ext cx="6163716"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3"/>
          <p:cNvGraphicFramePr>
            <a:graphicFrameLocks noChangeAspect="1"/>
          </p:cNvGraphicFramePr>
          <p:nvPr/>
        </p:nvGraphicFramePr>
        <p:xfrm>
          <a:off x="377080" y="3764731"/>
          <a:ext cx="6364288" cy="4911725"/>
        </p:xfrm>
        <a:graphic>
          <a:graphicData uri="http://schemas.openxmlformats.org/presentationml/2006/ole">
            <mc:AlternateContent xmlns:mc="http://schemas.openxmlformats.org/markup-compatibility/2006">
              <mc:Choice xmlns:v="urn:schemas-microsoft-com:vml" Requires="v">
                <p:oleObj spid="_x0000_s55306" name="Documento" r:id="rId9" imgW="6365118" imgH="4924678" progId="Word.Document.12">
                  <p:embed/>
                </p:oleObj>
              </mc:Choice>
              <mc:Fallback>
                <p:oleObj name="Documento" r:id="rId9" imgW="6365118" imgH="4924678" progId="Word.Document.12">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080" y="3764731"/>
                        <a:ext cx="6364288"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8</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460520" y="8478627"/>
            <a:ext cx="6040314" cy="485861"/>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sp>
        <p:nvSpPr>
          <p:cNvPr id="6" name="5 CuadroTexto"/>
          <p:cNvSpPr txBox="1"/>
          <p:nvPr/>
        </p:nvSpPr>
        <p:spPr>
          <a:xfrm>
            <a:off x="116632" y="683568"/>
            <a:ext cx="6333785" cy="7078861"/>
          </a:xfrm>
          <a:prstGeom prst="rect">
            <a:avLst/>
          </a:prstGeom>
          <a:noFill/>
        </p:spPr>
        <p:txBody>
          <a:bodyPr wrap="none" rtlCol="0">
            <a:spAutoFit/>
          </a:bodyPr>
          <a:lstStyle/>
          <a:p>
            <a:r>
              <a:rPr lang="es-ES" sz="1100" b="1" dirty="0">
                <a:latin typeface="Berlin Sans FB" pitchFamily="34" charset="0"/>
              </a:rPr>
              <a:t>AYUNTAMIENTO</a:t>
            </a:r>
          </a:p>
          <a:p>
            <a:r>
              <a:rPr lang="es-ES" sz="1100" b="1" dirty="0">
                <a:latin typeface="Berlin Sans FB" pitchFamily="34" charset="0"/>
              </a:rPr>
              <a:t>SON OBLIGACIONES DE LOS AYUNTAMIENTOS:</a:t>
            </a:r>
          </a:p>
          <a:p>
            <a:r>
              <a:rPr lang="es-ES" sz="1200" dirty="0">
                <a:latin typeface="Berlin Sans FB" pitchFamily="34" charset="0"/>
              </a:rPr>
              <a:t>De conformidad con el artículo 37 de la Ley de Gobierno y la Administración Pública del estado </a:t>
            </a:r>
            <a:endParaRPr lang="es-ES" sz="1200" dirty="0" smtClean="0">
              <a:latin typeface="Berlin Sans FB" pitchFamily="34" charset="0"/>
            </a:endParaRPr>
          </a:p>
          <a:p>
            <a:r>
              <a:rPr lang="es-ES" sz="1200" dirty="0" smtClean="0">
                <a:latin typeface="Berlin Sans FB" pitchFamily="34" charset="0"/>
              </a:rPr>
              <a:t>de Jalisco y </a:t>
            </a:r>
            <a:r>
              <a:rPr lang="es-ES" sz="1200" dirty="0">
                <a:latin typeface="Berlin Sans FB" pitchFamily="34" charset="0"/>
              </a:rPr>
              <a:t>sus municipios, los Ayuntamientos tienen las siguientes obligaciones:</a:t>
            </a:r>
          </a:p>
          <a:p>
            <a:r>
              <a:rPr lang="es-ES" sz="1200" dirty="0">
                <a:latin typeface="Berlin Sans FB" pitchFamily="34" charset="0"/>
              </a:rPr>
              <a:t>• Presentar al Congreso del Estado, las </a:t>
            </a:r>
            <a:r>
              <a:rPr lang="es-ES" sz="1200" dirty="0" smtClean="0">
                <a:latin typeface="Berlin Sans FB" pitchFamily="34" charset="0"/>
              </a:rPr>
              <a:t>    iniciativas   de   sus </a:t>
            </a:r>
            <a:r>
              <a:rPr lang="es-ES" sz="1200" dirty="0">
                <a:latin typeface="Berlin Sans FB" pitchFamily="34" charset="0"/>
              </a:rPr>
              <a:t>leyes de ingresos antes del día 31 de</a:t>
            </a:r>
          </a:p>
          <a:p>
            <a:r>
              <a:rPr lang="es-ES" sz="1200" dirty="0">
                <a:latin typeface="Berlin Sans FB" pitchFamily="34" charset="0"/>
              </a:rPr>
              <a:t>Agosto de cada año; en caso de no hacerlo</a:t>
            </a:r>
            <a:r>
              <a:rPr lang="es-ES" sz="1200" dirty="0" smtClean="0">
                <a:latin typeface="Berlin Sans FB" pitchFamily="34" charset="0"/>
              </a:rPr>
              <a:t>,   se  </a:t>
            </a:r>
            <a:r>
              <a:rPr lang="es-ES" sz="1200" dirty="0">
                <a:latin typeface="Berlin Sans FB" pitchFamily="34" charset="0"/>
              </a:rPr>
              <a:t>tomarán como iniciativas las leyes que hubiesen</a:t>
            </a:r>
          </a:p>
          <a:p>
            <a:r>
              <a:rPr lang="es-ES" sz="1200" dirty="0">
                <a:latin typeface="Berlin Sans FB" pitchFamily="34" charset="0"/>
              </a:rPr>
              <a:t>regido durante el año fiscal inmediato anterior</a:t>
            </a:r>
            <a:r>
              <a:rPr lang="es-ES" sz="1200" dirty="0" smtClean="0">
                <a:latin typeface="Berlin Sans FB" pitchFamily="34" charset="0"/>
              </a:rPr>
              <a:t>. </a:t>
            </a:r>
            <a:r>
              <a:rPr lang="es-ES" sz="1200" dirty="0">
                <a:latin typeface="Berlin Sans FB" pitchFamily="34" charset="0"/>
              </a:rPr>
              <a:t>Los Ayuntamientos pueden solicitar al Congreso</a:t>
            </a:r>
          </a:p>
          <a:p>
            <a:r>
              <a:rPr lang="es-ES" sz="1200" dirty="0">
                <a:latin typeface="Berlin Sans FB" pitchFamily="34" charset="0"/>
              </a:rPr>
              <a:t>del Estado las ampliaciones que a su juicio </a:t>
            </a:r>
            <a:r>
              <a:rPr lang="es-ES" sz="1200" dirty="0" smtClean="0">
                <a:latin typeface="Berlin Sans FB" pitchFamily="34" charset="0"/>
              </a:rPr>
              <a:t> ameriten </a:t>
            </a:r>
            <a:r>
              <a:rPr lang="es-ES" sz="1200" dirty="0">
                <a:latin typeface="Berlin Sans FB" pitchFamily="34" charset="0"/>
              </a:rPr>
              <a:t>sus leyes de ingresos ya aprobadas.</a:t>
            </a:r>
          </a:p>
          <a:p>
            <a:r>
              <a:rPr lang="es-ES" sz="1200" dirty="0">
                <a:latin typeface="Berlin Sans FB" pitchFamily="34" charset="0"/>
              </a:rPr>
              <a:t>• Los munícipes que incumplan esta obligación, incurrirán en responsabilidad, </a:t>
            </a:r>
            <a:r>
              <a:rPr lang="es-ES" sz="1200" dirty="0" smtClean="0">
                <a:latin typeface="Berlin Sans FB" pitchFamily="34" charset="0"/>
              </a:rPr>
              <a:t> en </a:t>
            </a:r>
            <a:r>
              <a:rPr lang="es-ES" sz="1200" dirty="0">
                <a:latin typeface="Berlin Sans FB" pitchFamily="34" charset="0"/>
              </a:rPr>
              <a:t>los términos de</a:t>
            </a:r>
          </a:p>
          <a:p>
            <a:r>
              <a:rPr lang="es-ES" sz="1200" dirty="0">
                <a:latin typeface="Berlin Sans FB" pitchFamily="34" charset="0"/>
              </a:rPr>
              <a:t>la ley estatal en materia de responsabilidades de los servidores públicos;</a:t>
            </a:r>
          </a:p>
          <a:p>
            <a:r>
              <a:rPr lang="es-ES" sz="1200" dirty="0">
                <a:latin typeface="Berlin Sans FB" pitchFamily="34" charset="0"/>
              </a:rPr>
              <a:t>• Aprobar y aplicar su presupuesto </a:t>
            </a:r>
            <a:r>
              <a:rPr lang="es-ES" sz="1200" dirty="0" smtClean="0">
                <a:latin typeface="Berlin Sans FB" pitchFamily="34" charset="0"/>
              </a:rPr>
              <a:t>  de   egresos  ,   bandos   </a:t>
            </a:r>
            <a:r>
              <a:rPr lang="es-ES" sz="1200" dirty="0">
                <a:latin typeface="Berlin Sans FB" pitchFamily="34" charset="0"/>
              </a:rPr>
              <a:t>de </a:t>
            </a:r>
            <a:r>
              <a:rPr lang="es-ES" sz="1200" dirty="0" smtClean="0">
                <a:latin typeface="Berlin Sans FB" pitchFamily="34" charset="0"/>
              </a:rPr>
              <a:t>  policía </a:t>
            </a:r>
            <a:r>
              <a:rPr lang="es-ES" sz="1200" dirty="0">
                <a:latin typeface="Berlin Sans FB" pitchFamily="34" charset="0"/>
              </a:rPr>
              <a:t>y gobierno, reglamentos,</a:t>
            </a:r>
          </a:p>
          <a:p>
            <a:r>
              <a:rPr lang="es-ES" sz="1200" dirty="0">
                <a:latin typeface="Berlin Sans FB" pitchFamily="34" charset="0"/>
              </a:rPr>
              <a:t>circulares y disposiciones administrativas de observancia general que organicen la administración</a:t>
            </a:r>
          </a:p>
          <a:p>
            <a:r>
              <a:rPr lang="es-ES" sz="1200" dirty="0">
                <a:latin typeface="Berlin Sans FB" pitchFamily="34" charset="0"/>
              </a:rPr>
              <a:t>pública municipal</a:t>
            </a:r>
            <a:r>
              <a:rPr lang="es-ES" sz="1200" dirty="0" smtClean="0">
                <a:latin typeface="Berlin Sans FB" pitchFamily="34" charset="0"/>
              </a:rPr>
              <a:t>,   regulen   las   materias ,  </a:t>
            </a:r>
            <a:r>
              <a:rPr lang="es-ES" sz="1200" dirty="0">
                <a:latin typeface="Berlin Sans FB" pitchFamily="34" charset="0"/>
              </a:rPr>
              <a:t>procedimientos, </a:t>
            </a:r>
            <a:r>
              <a:rPr lang="es-ES" sz="1200" dirty="0" smtClean="0">
                <a:latin typeface="Berlin Sans FB" pitchFamily="34" charset="0"/>
              </a:rPr>
              <a:t>  funciones </a:t>
            </a:r>
            <a:r>
              <a:rPr lang="es-ES" sz="1200" dirty="0">
                <a:latin typeface="Berlin Sans FB" pitchFamily="34" charset="0"/>
              </a:rPr>
              <a:t>y servicios públicos de su</a:t>
            </a:r>
          </a:p>
          <a:p>
            <a:r>
              <a:rPr lang="es-ES" sz="1200" dirty="0">
                <a:latin typeface="Berlin Sans FB" pitchFamily="34" charset="0"/>
              </a:rPr>
              <a:t>competencia y aseguren la participación ciudadana y vecinal;</a:t>
            </a:r>
          </a:p>
          <a:p>
            <a:r>
              <a:rPr lang="es-ES" sz="1200" dirty="0">
                <a:latin typeface="Berlin Sans FB" pitchFamily="34" charset="0"/>
              </a:rPr>
              <a:t>• Remitir al Congreso del Estado, a través de su órgano fiscalizador, antes del día quince de cada</a:t>
            </a:r>
          </a:p>
          <a:p>
            <a:r>
              <a:rPr lang="es-ES" sz="1200" dirty="0">
                <a:latin typeface="Berlin Sans FB" pitchFamily="34" charset="0"/>
              </a:rPr>
              <a:t>mes, la cuenta detallada </a:t>
            </a:r>
            <a:r>
              <a:rPr lang="es-ES" sz="1200" dirty="0" smtClean="0">
                <a:latin typeface="Berlin Sans FB" pitchFamily="34" charset="0"/>
              </a:rPr>
              <a:t>de    los    </a:t>
            </a:r>
            <a:r>
              <a:rPr lang="es-ES" sz="1200" dirty="0">
                <a:latin typeface="Berlin Sans FB" pitchFamily="34" charset="0"/>
              </a:rPr>
              <a:t>movimientos de fondos ocurridos en el mes anterior; antes del</a:t>
            </a:r>
          </a:p>
          <a:p>
            <a:r>
              <a:rPr lang="es-ES" sz="1200" dirty="0">
                <a:latin typeface="Berlin Sans FB" pitchFamily="34" charset="0"/>
              </a:rPr>
              <a:t>día último de julio, la cuenta del </a:t>
            </a:r>
            <a:r>
              <a:rPr lang="es-ES" sz="1200" dirty="0" smtClean="0">
                <a:latin typeface="Berlin Sans FB" pitchFamily="34" charset="0"/>
              </a:rPr>
              <a:t> primer </a:t>
            </a:r>
            <a:r>
              <a:rPr lang="es-ES" sz="1200" dirty="0">
                <a:latin typeface="Berlin Sans FB" pitchFamily="34" charset="0"/>
              </a:rPr>
              <a:t>semestre; y antes del día último de enero, la general del</a:t>
            </a:r>
          </a:p>
          <a:p>
            <a:r>
              <a:rPr lang="es-ES" sz="1200" dirty="0">
                <a:latin typeface="Berlin Sans FB" pitchFamily="34" charset="0"/>
              </a:rPr>
              <a:t>año inmediato anterior;</a:t>
            </a:r>
          </a:p>
          <a:p>
            <a:r>
              <a:rPr lang="es-ES" sz="1200" dirty="0">
                <a:latin typeface="Berlin Sans FB" pitchFamily="34" charset="0"/>
              </a:rPr>
              <a:t>• Conservar y acrecentar los bienes materiales del Municipio y llevar el Registro Público de Bienes</a:t>
            </a:r>
          </a:p>
          <a:p>
            <a:r>
              <a:rPr lang="es-ES" sz="1200" dirty="0">
                <a:latin typeface="Berlin Sans FB" pitchFamily="34" charset="0"/>
              </a:rPr>
              <a:t>Municipales, en el que se </a:t>
            </a:r>
            <a:r>
              <a:rPr lang="es-ES" sz="1200" dirty="0" smtClean="0">
                <a:latin typeface="Berlin Sans FB" pitchFamily="34" charset="0"/>
              </a:rPr>
              <a:t>  señalen   los   bienes   </a:t>
            </a:r>
            <a:r>
              <a:rPr lang="es-ES" sz="1200" dirty="0">
                <a:latin typeface="Berlin Sans FB" pitchFamily="34" charset="0"/>
              </a:rPr>
              <a:t>del </a:t>
            </a:r>
            <a:r>
              <a:rPr lang="es-ES" sz="1200" dirty="0" smtClean="0">
                <a:latin typeface="Berlin Sans FB" pitchFamily="34" charset="0"/>
              </a:rPr>
              <a:t>  dominio   público </a:t>
            </a:r>
            <a:r>
              <a:rPr lang="es-ES" sz="1200" dirty="0">
                <a:latin typeface="Berlin Sans FB" pitchFamily="34" charset="0"/>
              </a:rPr>
              <a:t>y del dominio privado del</a:t>
            </a:r>
          </a:p>
          <a:p>
            <a:r>
              <a:rPr lang="es-ES" sz="1200" dirty="0">
                <a:latin typeface="Berlin Sans FB" pitchFamily="34" charset="0"/>
              </a:rPr>
              <a:t>Municipio y de sus entidades;</a:t>
            </a:r>
          </a:p>
          <a:p>
            <a:r>
              <a:rPr lang="es-ES" sz="1200" dirty="0">
                <a:latin typeface="Berlin Sans FB" pitchFamily="34" charset="0"/>
              </a:rPr>
              <a:t>• Cuidar de la prestación de todos los servicios públicos de su competencia;</a:t>
            </a:r>
          </a:p>
          <a:p>
            <a:r>
              <a:rPr lang="es-ES" sz="1200" dirty="0">
                <a:latin typeface="Berlin Sans FB" pitchFamily="34" charset="0"/>
              </a:rPr>
              <a:t>• Observar las </a:t>
            </a:r>
            <a:r>
              <a:rPr lang="es-ES" sz="1200" dirty="0" smtClean="0">
                <a:latin typeface="Berlin Sans FB" pitchFamily="34" charset="0"/>
              </a:rPr>
              <a:t>disposiciones   </a:t>
            </a:r>
            <a:r>
              <a:rPr lang="es-ES" sz="1200" dirty="0">
                <a:latin typeface="Berlin Sans FB" pitchFamily="34" charset="0"/>
              </a:rPr>
              <a:t>de </a:t>
            </a:r>
            <a:r>
              <a:rPr lang="es-ES" sz="1200" dirty="0" smtClean="0">
                <a:latin typeface="Berlin Sans FB" pitchFamily="34" charset="0"/>
              </a:rPr>
              <a:t> las </a:t>
            </a:r>
            <a:r>
              <a:rPr lang="es-ES" sz="1200" dirty="0">
                <a:latin typeface="Berlin Sans FB" pitchFamily="34" charset="0"/>
              </a:rPr>
              <a:t>leyes federales y estatales en el desempeño de las funciones o</a:t>
            </a:r>
          </a:p>
          <a:p>
            <a:r>
              <a:rPr lang="es-ES" sz="1200" dirty="0">
                <a:latin typeface="Berlin Sans FB" pitchFamily="34" charset="0"/>
              </a:rPr>
              <a:t>en la prestación de los servicios a su cargo;</a:t>
            </a:r>
          </a:p>
          <a:p>
            <a:r>
              <a:rPr lang="es-ES" sz="1200" dirty="0">
                <a:latin typeface="Berlin Sans FB" pitchFamily="34" charset="0"/>
              </a:rPr>
              <a:t>• Cumplir las disposiciones federales y estatales en materia de protección civil;</a:t>
            </a:r>
          </a:p>
          <a:p>
            <a:r>
              <a:rPr lang="es-ES" sz="1200" dirty="0">
                <a:latin typeface="Berlin Sans FB" pitchFamily="34" charset="0"/>
              </a:rPr>
              <a:t>• Expedir y aplicar los reglamentos relativos a la prestación de los servicios de agua </a:t>
            </a:r>
            <a:r>
              <a:rPr lang="es-ES" sz="1200" dirty="0" smtClean="0">
                <a:latin typeface="Berlin Sans FB" pitchFamily="34" charset="0"/>
              </a:rPr>
              <a:t>potable, </a:t>
            </a:r>
          </a:p>
          <a:p>
            <a:r>
              <a:rPr lang="es-ES" sz="1200" dirty="0" smtClean="0">
                <a:latin typeface="Berlin Sans FB" pitchFamily="34" charset="0"/>
              </a:rPr>
              <a:t>drenaje</a:t>
            </a:r>
            <a:r>
              <a:rPr lang="es-ES" sz="1200" dirty="0">
                <a:latin typeface="Berlin Sans FB" pitchFamily="34" charset="0"/>
              </a:rPr>
              <a:t>, alcantarillado, tratamiento y disposición de aguas residuales, conforme a las bases</a:t>
            </a:r>
          </a:p>
          <a:p>
            <a:r>
              <a:rPr lang="es-ES" sz="1200" dirty="0">
                <a:latin typeface="Berlin Sans FB" pitchFamily="34" charset="0"/>
              </a:rPr>
              <a:t>generales definidas por las leyes federales y estatales en la materia;</a:t>
            </a:r>
          </a:p>
          <a:p>
            <a:r>
              <a:rPr lang="es-ES" sz="1200" dirty="0">
                <a:latin typeface="Berlin Sans FB" pitchFamily="34" charset="0"/>
              </a:rPr>
              <a:t>• Apoyar la educación, la cultura, la asistencia social y demás funciones públicas en la forma que</a:t>
            </a:r>
          </a:p>
          <a:p>
            <a:r>
              <a:rPr lang="es-ES" sz="1200" dirty="0">
                <a:latin typeface="Berlin Sans FB" pitchFamily="34" charset="0"/>
              </a:rPr>
              <a:t>las leyes y reglamentos de la materia dispongan;</a:t>
            </a:r>
          </a:p>
          <a:p>
            <a:r>
              <a:rPr lang="es-ES" sz="1200" dirty="0">
                <a:latin typeface="Berlin Sans FB" pitchFamily="34" charset="0"/>
              </a:rPr>
              <a:t>• Atender la seguridad en todo el Municipio y dictar las medidas tendientes a mantener la</a:t>
            </a:r>
          </a:p>
          <a:p>
            <a:r>
              <a:rPr lang="es-ES" sz="1200" dirty="0">
                <a:latin typeface="Berlin Sans FB" pitchFamily="34" charset="0"/>
              </a:rPr>
              <a:t>seguridad, el orden público y la preservación de los derechos humanos;</a:t>
            </a:r>
          </a:p>
          <a:p>
            <a:r>
              <a:rPr lang="es-ES" sz="1200" dirty="0">
                <a:latin typeface="Berlin Sans FB" pitchFamily="34" charset="0"/>
              </a:rPr>
              <a:t>• Realizar la fiscalización y evaluación de la administración pública municipal, mediante los</a:t>
            </a:r>
          </a:p>
          <a:p>
            <a:r>
              <a:rPr lang="pt-BR" sz="1200" dirty="0" err="1">
                <a:latin typeface="Berlin Sans FB" pitchFamily="34" charset="0"/>
              </a:rPr>
              <a:t>órganos</a:t>
            </a:r>
            <a:r>
              <a:rPr lang="pt-BR" sz="1200" dirty="0">
                <a:latin typeface="Berlin Sans FB" pitchFamily="34" charset="0"/>
              </a:rPr>
              <a:t>, </a:t>
            </a:r>
            <a:r>
              <a:rPr lang="pt-BR" sz="1200" dirty="0" err="1" smtClean="0">
                <a:latin typeface="Berlin Sans FB" pitchFamily="34" charset="0"/>
              </a:rPr>
              <a:t>dependencias</a:t>
            </a:r>
            <a:r>
              <a:rPr lang="pt-BR" sz="1200" dirty="0" smtClean="0">
                <a:latin typeface="Berlin Sans FB" pitchFamily="34" charset="0"/>
              </a:rPr>
              <a:t> </a:t>
            </a:r>
            <a:r>
              <a:rPr lang="pt-BR" sz="1200" dirty="0">
                <a:latin typeface="Berlin Sans FB" pitchFamily="34" charset="0"/>
              </a:rPr>
              <a:t>o entidades </a:t>
            </a:r>
            <a:r>
              <a:rPr lang="pt-BR" sz="1200" dirty="0" err="1">
                <a:latin typeface="Berlin Sans FB" pitchFamily="34" charset="0"/>
              </a:rPr>
              <a:t>creadas</a:t>
            </a:r>
            <a:r>
              <a:rPr lang="pt-BR" sz="1200" dirty="0">
                <a:latin typeface="Berlin Sans FB" pitchFamily="34" charset="0"/>
              </a:rPr>
              <a:t> para tal </a:t>
            </a:r>
            <a:r>
              <a:rPr lang="pt-BR" sz="1200" dirty="0" err="1">
                <a:latin typeface="Berlin Sans FB" pitchFamily="34" charset="0"/>
              </a:rPr>
              <a:t>efecto</a:t>
            </a:r>
            <a:r>
              <a:rPr lang="pt-BR" sz="1200" dirty="0">
                <a:latin typeface="Berlin Sans FB" pitchFamily="34" charset="0"/>
              </a:rPr>
              <a:t>;</a:t>
            </a:r>
          </a:p>
          <a:p>
            <a:r>
              <a:rPr lang="es-ES" sz="1200" dirty="0">
                <a:latin typeface="Berlin Sans FB" pitchFamily="34" charset="0"/>
              </a:rPr>
              <a:t>• Realizar las funciones del Registro Civil;</a:t>
            </a:r>
          </a:p>
          <a:p>
            <a:r>
              <a:rPr lang="es-ES" sz="1200" dirty="0">
                <a:latin typeface="Berlin Sans FB" pitchFamily="34" charset="0"/>
              </a:rPr>
              <a:t>• Regular los procedimientos internos, para la adquisición de bienes o la contratación de servicios,</a:t>
            </a:r>
          </a:p>
          <a:p>
            <a:r>
              <a:rPr lang="es-ES" sz="1200" dirty="0">
                <a:latin typeface="Berlin Sans FB" pitchFamily="34" charset="0"/>
              </a:rPr>
              <a:t>asegurando que cubran las mejores condiciones de precio, calidad, financiamiento</a:t>
            </a:r>
            <a:r>
              <a:rPr lang="es-ES" sz="1200" dirty="0" smtClean="0">
                <a:latin typeface="Berlin Sans FB" pitchFamily="34" charset="0"/>
              </a:rPr>
              <a:t>,  </a:t>
            </a:r>
            <a:r>
              <a:rPr lang="es-ES" sz="1200" dirty="0">
                <a:latin typeface="Berlin Sans FB" pitchFamily="34" charset="0"/>
              </a:rPr>
              <a:t>oportunidad</a:t>
            </a:r>
          </a:p>
          <a:p>
            <a:r>
              <a:rPr lang="es-ES" sz="1200" dirty="0">
                <a:latin typeface="Berlin Sans FB" pitchFamily="34" charset="0"/>
              </a:rPr>
              <a:t>y demás condiciones pertinentes y evitando que esos actos </a:t>
            </a:r>
            <a:r>
              <a:rPr lang="es-ES" sz="1200" dirty="0" smtClean="0">
                <a:latin typeface="Berlin Sans FB" pitchFamily="34" charset="0"/>
              </a:rPr>
              <a:t>se  </a:t>
            </a:r>
            <a:r>
              <a:rPr lang="es-ES" sz="1200" dirty="0">
                <a:latin typeface="Berlin Sans FB" pitchFamily="34" charset="0"/>
              </a:rPr>
              <a:t>realicen en </a:t>
            </a:r>
            <a:r>
              <a:rPr lang="es-ES" sz="1200" dirty="0" smtClean="0">
                <a:latin typeface="Berlin Sans FB" pitchFamily="34" charset="0"/>
              </a:rPr>
              <a:t>beneficio   </a:t>
            </a:r>
            <a:r>
              <a:rPr lang="es-ES" sz="1200" dirty="0">
                <a:latin typeface="Berlin Sans FB" pitchFamily="34" charset="0"/>
              </a:rPr>
              <a:t>de servidores</a:t>
            </a:r>
          </a:p>
        </p:txBody>
      </p:sp>
      <p:sp>
        <p:nvSpPr>
          <p:cNvPr id="7" name="6 CuadroTexto"/>
          <p:cNvSpPr txBox="1"/>
          <p:nvPr/>
        </p:nvSpPr>
        <p:spPr>
          <a:xfrm>
            <a:off x="126918" y="8560386"/>
            <a:ext cx="269626" cy="276999"/>
          </a:xfrm>
          <a:prstGeom prst="rect">
            <a:avLst/>
          </a:prstGeom>
          <a:noFill/>
        </p:spPr>
        <p:txBody>
          <a:bodyPr wrap="none" rtlCol="0">
            <a:spAutoFit/>
          </a:bodyPr>
          <a:lstStyle/>
          <a:p>
            <a:r>
              <a:rPr lang="es-ES" sz="1200" dirty="0" smtClean="0">
                <a:latin typeface="Arial" pitchFamily="34" charset="0"/>
                <a:cs typeface="Arial" pitchFamily="34" charset="0"/>
              </a:rPr>
              <a:t>8</a:t>
            </a:r>
            <a:endParaRPr lang="es-E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105474" name="Object 2"/>
          <p:cNvGraphicFramePr>
            <a:graphicFrameLocks noChangeAspect="1"/>
          </p:cNvGraphicFramePr>
          <p:nvPr/>
        </p:nvGraphicFramePr>
        <p:xfrm>
          <a:off x="609600" y="1142976"/>
          <a:ext cx="5749925" cy="8453438"/>
        </p:xfrm>
        <a:graphic>
          <a:graphicData uri="http://schemas.openxmlformats.org/presentationml/2006/ole">
            <mc:AlternateContent xmlns:mc="http://schemas.openxmlformats.org/markup-compatibility/2006">
              <mc:Choice xmlns:v="urn:schemas-microsoft-com:vml" Requires="v">
                <p:oleObj spid="_x0000_s105477" name="Documento" r:id="rId5" imgW="5878597" imgH="8638687" progId="Word.Document.12">
                  <p:embed/>
                </p:oleObj>
              </mc:Choice>
              <mc:Fallback>
                <p:oleObj name="Documento" r:id="rId5" imgW="5878597" imgH="8638687" progId="Word.Documen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142976"/>
                        <a:ext cx="5749925" cy="845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CuadroTexto"/>
          <p:cNvSpPr txBox="1"/>
          <p:nvPr/>
        </p:nvSpPr>
        <p:spPr>
          <a:xfrm>
            <a:off x="6072206" y="8550503"/>
            <a:ext cx="367408" cy="307777"/>
          </a:xfrm>
          <a:prstGeom prst="rect">
            <a:avLst/>
          </a:prstGeom>
          <a:noFill/>
        </p:spPr>
        <p:txBody>
          <a:bodyPr wrap="none" rtlCol="0">
            <a:spAutoFit/>
          </a:bodyPr>
          <a:lstStyle/>
          <a:p>
            <a:r>
              <a:rPr lang="es-ES" sz="1400" dirty="0" smtClean="0"/>
              <a:t>80</a:t>
            </a:r>
            <a:endParaRPr lang="es-ES" sz="1400" dirty="0"/>
          </a:p>
        </p:txBody>
      </p:sp>
      <p:pic>
        <p:nvPicPr>
          <p:cNvPr id="3" name="Picture 2"/>
          <p:cNvPicPr>
            <a:picLocks noChangeAspect="1" noChangeArrowheads="1"/>
          </p:cNvPicPr>
          <p:nvPr/>
        </p:nvPicPr>
        <p:blipFill>
          <a:blip r:embed="rId7" cstate="print"/>
          <a:srcRect/>
          <a:stretch>
            <a:fillRect/>
          </a:stretch>
        </p:blipFill>
        <p:spPr bwMode="auto">
          <a:xfrm>
            <a:off x="677684" y="8461251"/>
            <a:ext cx="5680274" cy="503237"/>
          </a:xfrm>
          <a:prstGeom prst="rect">
            <a:avLst/>
          </a:prstGeom>
          <a:noFill/>
          <a:ln w="9525">
            <a:noFill/>
            <a:miter lim="800000"/>
            <a:headEnd/>
            <a:tailEnd/>
          </a:ln>
          <a:effectLst/>
        </p:spPr>
      </p:pic>
      <p:sp>
        <p:nvSpPr>
          <p:cNvPr id="6" name="5 CuadroTexto"/>
          <p:cNvSpPr txBox="1"/>
          <p:nvPr/>
        </p:nvSpPr>
        <p:spPr>
          <a:xfrm>
            <a:off x="178424" y="8572528"/>
            <a:ext cx="341760" cy="276999"/>
          </a:xfrm>
          <a:prstGeom prst="rect">
            <a:avLst/>
          </a:prstGeom>
          <a:noFill/>
        </p:spPr>
        <p:txBody>
          <a:bodyPr wrap="none" rtlCol="0">
            <a:spAutoFit/>
          </a:bodyPr>
          <a:lstStyle/>
          <a:p>
            <a:r>
              <a:rPr lang="es-ES" sz="1200" dirty="0" smtClean="0"/>
              <a:t>80</a:t>
            </a:r>
            <a:endParaRPr lang="es-ES" sz="1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81</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52982"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graphicFrame>
        <p:nvGraphicFramePr>
          <p:cNvPr id="56322" name="Object 2"/>
          <p:cNvGraphicFramePr>
            <a:graphicFrameLocks noChangeAspect="1"/>
          </p:cNvGraphicFramePr>
          <p:nvPr/>
        </p:nvGraphicFramePr>
        <p:xfrm>
          <a:off x="476250" y="684213"/>
          <a:ext cx="5905500" cy="8337550"/>
        </p:xfrm>
        <a:graphic>
          <a:graphicData uri="http://schemas.openxmlformats.org/presentationml/2006/ole">
            <mc:AlternateContent xmlns:mc="http://schemas.openxmlformats.org/markup-compatibility/2006">
              <mc:Choice xmlns:v="urn:schemas-microsoft-com:vml" Requires="v">
                <p:oleObj spid="_x0000_s56325" name="Documento" r:id="rId6" imgW="6854825" imgH="8362172" progId="Word.Document.12">
                  <p:embed/>
                </p:oleObj>
              </mc:Choice>
              <mc:Fallback>
                <p:oleObj name="Documento" r:id="rId6" imgW="6854825" imgH="8362172"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0" y="684213"/>
                        <a:ext cx="5905500" cy="83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82</a:t>
            </a:fld>
            <a:endParaRPr lang="es-MX" dirty="0"/>
          </a:p>
        </p:txBody>
      </p:sp>
      <p:pic>
        <p:nvPicPr>
          <p:cNvPr id="4" name="Picture 2"/>
          <p:cNvPicPr>
            <a:picLocks noChangeAspect="1" noChangeArrowheads="1"/>
          </p:cNvPicPr>
          <p:nvPr/>
        </p:nvPicPr>
        <p:blipFill>
          <a:blip r:embed="rId3" cstate="print"/>
          <a:srcRect/>
          <a:stretch>
            <a:fillRect/>
          </a:stretch>
        </p:blipFill>
        <p:spPr bwMode="auto">
          <a:xfrm>
            <a:off x="675974" y="8490212"/>
            <a:ext cx="5896298" cy="47427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0" y="107504"/>
            <a:ext cx="6858000" cy="411163"/>
          </a:xfrm>
          <a:prstGeom prst="rect">
            <a:avLst/>
          </a:prstGeom>
          <a:noFill/>
          <a:ln w="9525">
            <a:noFill/>
            <a:miter lim="800000"/>
            <a:headEnd/>
            <a:tailEnd/>
          </a:ln>
          <a:effectLst/>
        </p:spPr>
      </p:pic>
      <p:sp>
        <p:nvSpPr>
          <p:cNvPr id="6" name="3 Marcador de pie de página"/>
          <p:cNvSpPr txBox="1">
            <a:spLocks/>
          </p:cNvSpPr>
          <p:nvPr/>
        </p:nvSpPr>
        <p:spPr>
          <a:xfrm>
            <a:off x="2343150" y="8475134"/>
            <a:ext cx="2171700" cy="48683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smtClean="0">
                <a:ln>
                  <a:noFill/>
                </a:ln>
                <a:solidFill>
                  <a:schemeClr val="tx1">
                    <a:tint val="75000"/>
                  </a:schemeClr>
                </a:solidFill>
                <a:effectLst/>
                <a:uLnTx/>
                <a:uFillTx/>
                <a:latin typeface="+mn-lt"/>
                <a:ea typeface="+mn-ea"/>
                <a:cs typeface="+mn-cs"/>
              </a:rPr>
              <a:t>Plan Municipal de Desarrollo </a:t>
            </a:r>
            <a:endParaRPr kumimoji="0" lang="es-MX"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4 Marcador de número de diapositiva"/>
          <p:cNvSpPr txBox="1">
            <a:spLocks/>
          </p:cNvSpPr>
          <p:nvPr/>
        </p:nvSpPr>
        <p:spPr>
          <a:xfrm>
            <a:off x="4914900" y="8475134"/>
            <a:ext cx="1600200" cy="486833"/>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0570997-94DA-4EF1-BFAE-163681CED4CD}" type="slidenum">
              <a:rPr kumimoji="0" lang="es-MX"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s-MX"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9" name="Object 2"/>
          <p:cNvGraphicFramePr>
            <a:graphicFrameLocks noChangeAspect="1"/>
          </p:cNvGraphicFramePr>
          <p:nvPr/>
        </p:nvGraphicFramePr>
        <p:xfrm>
          <a:off x="554038" y="827584"/>
          <a:ext cx="5749925" cy="3008313"/>
        </p:xfrm>
        <a:graphic>
          <a:graphicData uri="http://schemas.openxmlformats.org/presentationml/2006/ole">
            <mc:AlternateContent xmlns:mc="http://schemas.openxmlformats.org/markup-compatibility/2006">
              <mc:Choice xmlns:v="urn:schemas-microsoft-com:vml" Requires="v">
                <p:oleObj spid="_x0000_s57349" name="Documento" r:id="rId6" imgW="5750496" imgH="3022207" progId="Word.Document.12">
                  <p:embed/>
                </p:oleObj>
              </mc:Choice>
              <mc:Fallback>
                <p:oleObj name="Documento" r:id="rId6" imgW="5750496" imgH="3022207"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038" y="827584"/>
                        <a:ext cx="5749925"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 name="Picture 7"/>
          <p:cNvPicPr>
            <a:picLocks noChangeAspect="1" noChangeArrowheads="1"/>
          </p:cNvPicPr>
          <p:nvPr/>
        </p:nvPicPr>
        <p:blipFill>
          <a:blip r:embed="rId8" cstate="print"/>
          <a:srcRect/>
          <a:stretch>
            <a:fillRect/>
          </a:stretch>
        </p:blipFill>
        <p:spPr bwMode="auto">
          <a:xfrm>
            <a:off x="764704" y="3851919"/>
            <a:ext cx="5112568" cy="3834427"/>
          </a:xfrm>
          <a:prstGeom prst="rect">
            <a:avLst/>
          </a:prstGeom>
          <a:noFill/>
          <a:ln w="9525">
            <a:noFill/>
            <a:miter lim="800000"/>
            <a:headEnd/>
            <a:tailEnd/>
          </a:ln>
          <a:effectLst/>
        </p:spPr>
      </p:pic>
      <p:sp>
        <p:nvSpPr>
          <p:cNvPr id="10" name="9 CuadroTexto"/>
          <p:cNvSpPr txBox="1"/>
          <p:nvPr/>
        </p:nvSpPr>
        <p:spPr>
          <a:xfrm>
            <a:off x="178424" y="8572528"/>
            <a:ext cx="341760" cy="276999"/>
          </a:xfrm>
          <a:prstGeom prst="rect">
            <a:avLst/>
          </a:prstGeom>
          <a:noFill/>
        </p:spPr>
        <p:txBody>
          <a:bodyPr wrap="none" rtlCol="0">
            <a:spAutoFit/>
          </a:bodyPr>
          <a:lstStyle/>
          <a:p>
            <a:r>
              <a:rPr lang="es-ES" sz="1200" dirty="0" smtClean="0"/>
              <a:t>82</a:t>
            </a:r>
            <a:endParaRPr lang="es-ES" sz="1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pic>
        <p:nvPicPr>
          <p:cNvPr id="3" name="Picture 2"/>
          <p:cNvPicPr>
            <a:picLocks noChangeAspect="1" noChangeArrowheads="1"/>
          </p:cNvPicPr>
          <p:nvPr/>
        </p:nvPicPr>
        <p:blipFill>
          <a:blip r:embed="rId4" cstate="print"/>
          <a:srcRect/>
          <a:stretch>
            <a:fillRect/>
          </a:stretch>
        </p:blipFill>
        <p:spPr bwMode="auto">
          <a:xfrm>
            <a:off x="52982" y="8490212"/>
            <a:ext cx="5896298" cy="474277"/>
          </a:xfrm>
          <a:prstGeom prst="rect">
            <a:avLst/>
          </a:prstGeom>
          <a:noFill/>
          <a:ln w="9525">
            <a:noFill/>
            <a:miter lim="800000"/>
            <a:headEnd/>
            <a:tailEnd/>
          </a:ln>
          <a:effectLst/>
        </p:spPr>
      </p:pic>
      <p:graphicFrame>
        <p:nvGraphicFramePr>
          <p:cNvPr id="104450" name="Object 2"/>
          <p:cNvGraphicFramePr>
            <a:graphicFrameLocks noChangeAspect="1"/>
          </p:cNvGraphicFramePr>
          <p:nvPr/>
        </p:nvGraphicFramePr>
        <p:xfrm>
          <a:off x="434975" y="1198563"/>
          <a:ext cx="5935663" cy="6686550"/>
        </p:xfrm>
        <a:graphic>
          <a:graphicData uri="http://schemas.openxmlformats.org/presentationml/2006/ole">
            <mc:AlternateContent xmlns:mc="http://schemas.openxmlformats.org/markup-compatibility/2006">
              <mc:Choice xmlns:v="urn:schemas-microsoft-com:vml" Requires="v">
                <p:oleObj spid="_x0000_s104453" name="Documento" r:id="rId6" imgW="6139857" imgH="6758235" progId="Word.Document.12">
                  <p:embed/>
                </p:oleObj>
              </mc:Choice>
              <mc:Fallback>
                <p:oleObj name="Documento" r:id="rId6" imgW="6139857" imgH="6758235"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975" y="1198563"/>
                        <a:ext cx="5935663"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CuadroTexto"/>
          <p:cNvSpPr txBox="1"/>
          <p:nvPr/>
        </p:nvSpPr>
        <p:spPr>
          <a:xfrm>
            <a:off x="6286520" y="8572528"/>
            <a:ext cx="367408" cy="307777"/>
          </a:xfrm>
          <a:prstGeom prst="rect">
            <a:avLst/>
          </a:prstGeom>
          <a:noFill/>
        </p:spPr>
        <p:txBody>
          <a:bodyPr wrap="none" rtlCol="0">
            <a:spAutoFit/>
          </a:bodyPr>
          <a:lstStyle/>
          <a:p>
            <a:r>
              <a:rPr lang="es-ES" sz="1400" dirty="0" smtClean="0"/>
              <a:t>83</a:t>
            </a:r>
            <a:endParaRPr lang="es-ES" sz="1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Users\braaa¡¡¡\Documents\contraportada.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2343150" y="8475134"/>
            <a:ext cx="2171700" cy="486833"/>
          </a:xfrm>
        </p:spPr>
        <p:txBody>
          <a:bodyPr/>
          <a:lstStyle/>
          <a:p>
            <a:r>
              <a:rPr lang="es-MX" smtClean="0"/>
              <a:t>Plan Municipal de Desarrollo </a:t>
            </a:r>
            <a:endParaRPr lang="es-MX" dirty="0"/>
          </a:p>
        </p:txBody>
      </p:sp>
      <p:sp>
        <p:nvSpPr>
          <p:cNvPr id="3" name="4 Marcador de número de diapositiva"/>
          <p:cNvSpPr>
            <a:spLocks noGrp="1"/>
          </p:cNvSpPr>
          <p:nvPr>
            <p:ph type="sldNum" sz="quarter" idx="12"/>
          </p:nvPr>
        </p:nvSpPr>
        <p:spPr>
          <a:xfrm>
            <a:off x="4914900" y="8475134"/>
            <a:ext cx="1600200" cy="486833"/>
          </a:xfrm>
        </p:spPr>
        <p:txBody>
          <a:bodyPr/>
          <a:lstStyle/>
          <a:p>
            <a:fld id="{90570997-94DA-4EF1-BFAE-163681CED4CD}" type="slidenum">
              <a:rPr lang="es-MX" smtClean="0"/>
              <a:pPr/>
              <a:t>9</a:t>
            </a:fld>
            <a:endParaRPr lang="es-MX" dirty="0"/>
          </a:p>
        </p:txBody>
      </p:sp>
      <p:pic>
        <p:nvPicPr>
          <p:cNvPr id="4" name="Picture 2"/>
          <p:cNvPicPr>
            <a:picLocks noChangeAspect="1" noChangeArrowheads="1"/>
          </p:cNvPicPr>
          <p:nvPr/>
        </p:nvPicPr>
        <p:blipFill>
          <a:blip r:embed="rId2" cstate="print"/>
          <a:srcRect/>
          <a:stretch>
            <a:fillRect/>
          </a:stretch>
        </p:blipFill>
        <p:spPr bwMode="auto">
          <a:xfrm>
            <a:off x="52982" y="8461251"/>
            <a:ext cx="6256338" cy="503237"/>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0" y="107504"/>
            <a:ext cx="6858000" cy="411163"/>
          </a:xfrm>
          <a:prstGeom prst="rect">
            <a:avLst/>
          </a:prstGeom>
          <a:noFill/>
          <a:ln w="9525">
            <a:noFill/>
            <a:miter lim="800000"/>
            <a:headEnd/>
            <a:tailEnd/>
          </a:ln>
          <a:effectLst/>
        </p:spPr>
      </p:pic>
      <p:sp>
        <p:nvSpPr>
          <p:cNvPr id="7" name="6 CuadroTexto"/>
          <p:cNvSpPr txBox="1"/>
          <p:nvPr/>
        </p:nvSpPr>
        <p:spPr>
          <a:xfrm>
            <a:off x="188640" y="611560"/>
            <a:ext cx="6522940" cy="6555641"/>
          </a:xfrm>
          <a:prstGeom prst="rect">
            <a:avLst/>
          </a:prstGeom>
          <a:noFill/>
        </p:spPr>
        <p:txBody>
          <a:bodyPr wrap="none" rtlCol="0">
            <a:spAutoFit/>
          </a:bodyPr>
          <a:lstStyle/>
          <a:p>
            <a:r>
              <a:rPr lang="es-ES" sz="1200" dirty="0">
                <a:latin typeface="Berlin Sans FB" pitchFamily="34" charset="0"/>
              </a:rPr>
              <a:t>públicos del propio Municipio, a la par de fomentar la transparencia y la participación ciudadana</a:t>
            </a:r>
          </a:p>
          <a:p>
            <a:r>
              <a:rPr lang="es-ES" sz="1200" dirty="0">
                <a:latin typeface="Berlin Sans FB" pitchFamily="34" charset="0"/>
              </a:rPr>
              <a:t>en la vigilancia del uso de los recursos públicos;</a:t>
            </a:r>
          </a:p>
          <a:p>
            <a:r>
              <a:rPr lang="es-ES" sz="1200" dirty="0">
                <a:latin typeface="Berlin Sans FB" pitchFamily="34" charset="0"/>
              </a:rPr>
              <a:t>• Formular, evaluar y revisar el Programa Municipal de Desarrollo Urbano y los planes de desarrollo</a:t>
            </a:r>
          </a:p>
          <a:p>
            <a:r>
              <a:rPr lang="es-ES" sz="1200" dirty="0">
                <a:latin typeface="Berlin Sans FB" pitchFamily="34" charset="0"/>
              </a:rPr>
              <a:t>urbano de centros de población</a:t>
            </a:r>
            <a:r>
              <a:rPr lang="es-ES" sz="1200" dirty="0" smtClean="0">
                <a:latin typeface="Berlin Sans FB" pitchFamily="34" charset="0"/>
              </a:rPr>
              <a:t>,    en     los    términos     </a:t>
            </a:r>
            <a:r>
              <a:rPr lang="es-ES" sz="1200" dirty="0">
                <a:latin typeface="Berlin Sans FB" pitchFamily="34" charset="0"/>
              </a:rPr>
              <a:t>de las disposiciones legales y reglamentarias</a:t>
            </a:r>
          </a:p>
          <a:p>
            <a:r>
              <a:rPr lang="es-ES" sz="1200" dirty="0">
                <a:latin typeface="Berlin Sans FB" pitchFamily="34" charset="0"/>
              </a:rPr>
              <a:t>aplicables. Los </a:t>
            </a:r>
            <a:r>
              <a:rPr lang="es-ES" sz="1200" dirty="0" smtClean="0">
                <a:latin typeface="Berlin Sans FB" pitchFamily="34" charset="0"/>
              </a:rPr>
              <a:t>citados        </a:t>
            </a:r>
            <a:r>
              <a:rPr lang="es-ES" sz="1200" dirty="0">
                <a:latin typeface="Berlin Sans FB" pitchFamily="34" charset="0"/>
              </a:rPr>
              <a:t>instrumentos </a:t>
            </a:r>
            <a:r>
              <a:rPr lang="es-ES" sz="1200" dirty="0" smtClean="0">
                <a:latin typeface="Berlin Sans FB" pitchFamily="34" charset="0"/>
              </a:rPr>
              <a:t> deben   observarse   en   </a:t>
            </a:r>
            <a:r>
              <a:rPr lang="es-ES" sz="1200" dirty="0">
                <a:latin typeface="Berlin Sans FB" pitchFamily="34" charset="0"/>
              </a:rPr>
              <a:t>la zonificación, el otorgamiento de</a:t>
            </a:r>
          </a:p>
          <a:p>
            <a:r>
              <a:rPr lang="es-ES" sz="1200" dirty="0">
                <a:latin typeface="Berlin Sans FB" pitchFamily="34" charset="0"/>
              </a:rPr>
              <a:t>licencias y permisos de </a:t>
            </a:r>
            <a:r>
              <a:rPr lang="es-ES" sz="1200" dirty="0" smtClean="0">
                <a:latin typeface="Berlin Sans FB" pitchFamily="34" charset="0"/>
              </a:rPr>
              <a:t>    construcción    y </a:t>
            </a:r>
            <a:r>
              <a:rPr lang="es-ES" sz="1200" dirty="0">
                <a:latin typeface="Berlin Sans FB" pitchFamily="34" charset="0"/>
              </a:rPr>
              <a:t>en el ejercicio de las demás atribuciones que en materia de</a:t>
            </a:r>
          </a:p>
          <a:p>
            <a:r>
              <a:rPr lang="es-ES" sz="1200" dirty="0">
                <a:latin typeface="Berlin Sans FB" pitchFamily="34" charset="0"/>
              </a:rPr>
              <a:t>desarrollo urbano detenta la autoridad municipal; </a:t>
            </a:r>
          </a:p>
          <a:p>
            <a:r>
              <a:rPr lang="es-ES" sz="1200" dirty="0">
                <a:latin typeface="Berlin Sans FB" pitchFamily="34" charset="0"/>
              </a:rPr>
              <a:t>• Las demás que les establezcan las Constituciones Federal, Estatal y demás leyes, tanto federales</a:t>
            </a:r>
          </a:p>
          <a:p>
            <a:r>
              <a:rPr lang="es-ES" sz="1200" dirty="0">
                <a:latin typeface="Berlin Sans FB" pitchFamily="34" charset="0"/>
              </a:rPr>
              <a:t>como locales, y reglamentos.</a:t>
            </a:r>
          </a:p>
          <a:p>
            <a:r>
              <a:rPr lang="es-ES" sz="1200" dirty="0">
                <a:latin typeface="Berlin Sans FB" pitchFamily="34" charset="0"/>
              </a:rPr>
              <a:t>SON FACULTADES DE LOS AYUNTAMIENTOS:</a:t>
            </a:r>
          </a:p>
          <a:p>
            <a:r>
              <a:rPr lang="es-ES" sz="1200" dirty="0">
                <a:latin typeface="Berlin Sans FB" pitchFamily="34" charset="0"/>
              </a:rPr>
              <a:t>• Proponer ante el Congreso del Estado, iniciativas de leyes o decretos en materias municipales;</a:t>
            </a:r>
          </a:p>
          <a:p>
            <a:r>
              <a:rPr lang="es-ES" sz="1200" dirty="0">
                <a:latin typeface="Berlin Sans FB" pitchFamily="34" charset="0"/>
              </a:rPr>
              <a:t>• Celebrar convenios con organismos públicos y privados tendientes a la realización de obras de</a:t>
            </a:r>
          </a:p>
          <a:p>
            <a:r>
              <a:rPr lang="es-ES" sz="1200" dirty="0">
                <a:latin typeface="Berlin Sans FB" pitchFamily="34" charset="0"/>
              </a:rPr>
              <a:t>interés común, siempre que no corresponda su realización al Estado;</a:t>
            </a:r>
          </a:p>
          <a:p>
            <a:r>
              <a:rPr lang="es-ES" sz="1200" dirty="0">
                <a:latin typeface="Berlin Sans FB" pitchFamily="34" charset="0"/>
              </a:rPr>
              <a:t>• Adquirir bienes en cualquiera de las formas previstas por la Ley;</a:t>
            </a:r>
          </a:p>
          <a:p>
            <a:r>
              <a:rPr lang="es-ES" sz="1200" dirty="0">
                <a:latin typeface="Berlin Sans FB" pitchFamily="34" charset="0"/>
              </a:rPr>
              <a:t>• Crear los empleos públicos, así como las dependencias y entidades que se estimen necesarias</a:t>
            </a:r>
          </a:p>
          <a:p>
            <a:r>
              <a:rPr lang="es-ES" sz="1200" dirty="0">
                <a:latin typeface="Berlin Sans FB" pitchFamily="34" charset="0"/>
              </a:rPr>
              <a:t>para cumplir con sus fines;</a:t>
            </a:r>
          </a:p>
          <a:p>
            <a:r>
              <a:rPr lang="es-ES" sz="1200" dirty="0">
                <a:latin typeface="Berlin Sans FB" pitchFamily="34" charset="0"/>
              </a:rPr>
              <a:t>• Celebrar convenios con el Poder Ejecutivo del Estado a fin de que éste, de manera directa o a</a:t>
            </a:r>
          </a:p>
          <a:p>
            <a:r>
              <a:rPr lang="es-ES" sz="1200" dirty="0">
                <a:latin typeface="Berlin Sans FB" pitchFamily="34" charset="0"/>
              </a:rPr>
              <a:t>través del organismo correspondiente, se haga cargo en forma temporal de alguna de las</a:t>
            </a:r>
          </a:p>
          <a:p>
            <a:r>
              <a:rPr lang="es-ES" sz="1200" dirty="0">
                <a:latin typeface="Berlin Sans FB" pitchFamily="34" charset="0"/>
              </a:rPr>
              <a:t>funciones o servicios que los municipios tengan a su cargo o se ejerzan coordinadamente por el</a:t>
            </a:r>
          </a:p>
          <a:p>
            <a:r>
              <a:rPr lang="es-ES" sz="1200" dirty="0">
                <a:latin typeface="Berlin Sans FB" pitchFamily="34" charset="0"/>
              </a:rPr>
              <a:t>Poder Ejecutivo del Estado y el propio Municipio;</a:t>
            </a:r>
          </a:p>
          <a:p>
            <a:r>
              <a:rPr lang="es-ES" sz="1200" dirty="0">
                <a:latin typeface="Berlin Sans FB" pitchFamily="34" charset="0"/>
              </a:rPr>
              <a:t>• Celebrar convenios de coordinación y asociación con otros Municipios para la más eficaz</a:t>
            </a:r>
          </a:p>
          <a:p>
            <a:r>
              <a:rPr lang="es-ES" sz="1200" dirty="0">
                <a:latin typeface="Berlin Sans FB" pitchFamily="34" charset="0"/>
              </a:rPr>
              <a:t>prestación de los servicios públicos o el mejor ejercicio de las funciones que les corresponden.</a:t>
            </a:r>
          </a:p>
          <a:p>
            <a:r>
              <a:rPr lang="es-ES" sz="1200" dirty="0">
                <a:latin typeface="Berlin Sans FB" pitchFamily="34" charset="0"/>
              </a:rPr>
              <a:t>• Tratándose de la asociación de los municipios de dos o más Estados, deben contar con la</a:t>
            </a:r>
          </a:p>
          <a:p>
            <a:r>
              <a:rPr lang="es-ES" sz="1200" dirty="0">
                <a:latin typeface="Berlin Sans FB" pitchFamily="34" charset="0"/>
              </a:rPr>
              <a:t>aprobación de las legislaturas de los estados respectivas;</a:t>
            </a:r>
          </a:p>
          <a:p>
            <a:r>
              <a:rPr lang="es-ES" sz="1200" dirty="0">
                <a:latin typeface="Berlin Sans FB" pitchFamily="34" charset="0"/>
              </a:rPr>
              <a:t>• Señalar las garantías que en su </a:t>
            </a:r>
            <a:r>
              <a:rPr lang="es-ES" sz="1200" dirty="0" smtClean="0">
                <a:latin typeface="Berlin Sans FB" pitchFamily="34" charset="0"/>
              </a:rPr>
              <a:t>caso    deban </a:t>
            </a:r>
            <a:r>
              <a:rPr lang="es-ES" sz="1200" dirty="0">
                <a:latin typeface="Berlin Sans FB" pitchFamily="34" charset="0"/>
              </a:rPr>
              <a:t>otorgar los servidores públicos municipales que</a:t>
            </a:r>
          </a:p>
          <a:p>
            <a:r>
              <a:rPr lang="es-ES" sz="1200" dirty="0">
                <a:latin typeface="Berlin Sans FB" pitchFamily="34" charset="0"/>
              </a:rPr>
              <a:t>designe, para responder por el ejercicio de sus funciones; y</a:t>
            </a:r>
          </a:p>
          <a:p>
            <a:r>
              <a:rPr lang="es-ES" sz="1200" dirty="0">
                <a:latin typeface="Berlin Sans FB" pitchFamily="34" charset="0"/>
              </a:rPr>
              <a:t>• Fomentar la participación ciudadana y vecinal a través de los mecanismos y figuras que para tal</a:t>
            </a:r>
          </a:p>
          <a:p>
            <a:r>
              <a:rPr lang="es-ES" sz="1200" dirty="0">
                <a:latin typeface="Berlin Sans FB" pitchFamily="34" charset="0"/>
              </a:rPr>
              <a:t>efecto establezcan en sus ordenamientos municipales;</a:t>
            </a:r>
          </a:p>
          <a:p>
            <a:r>
              <a:rPr lang="es-ES" sz="1200" dirty="0">
                <a:latin typeface="Berlin Sans FB" pitchFamily="34" charset="0"/>
              </a:rPr>
              <a:t>• Implementar instrumentos para la modernización administrativa y la mejora regulatoria;</a:t>
            </a:r>
          </a:p>
          <a:p>
            <a:r>
              <a:rPr lang="es-ES" sz="1200" dirty="0">
                <a:latin typeface="Berlin Sans FB" pitchFamily="34" charset="0"/>
              </a:rPr>
              <a:t>• Contribuir a la generación de empleos dentro del Municipio;</a:t>
            </a:r>
          </a:p>
          <a:p>
            <a:r>
              <a:rPr lang="es-ES" sz="1200" dirty="0">
                <a:latin typeface="Berlin Sans FB" pitchFamily="34" charset="0"/>
              </a:rPr>
              <a:t>• Promover el registro y difusión del acontecer histórico y las tradiciones del Municipio, a través de</a:t>
            </a:r>
          </a:p>
          <a:p>
            <a:r>
              <a:rPr lang="es-ES" sz="1200" dirty="0">
                <a:latin typeface="Berlin Sans FB" pitchFamily="34" charset="0"/>
              </a:rPr>
              <a:t>las dependencias, órganos o entidades correspondientes, en los términos de la reglamentación</a:t>
            </a:r>
          </a:p>
          <a:p>
            <a:r>
              <a:rPr lang="es-ES" sz="1200" dirty="0">
                <a:latin typeface="Berlin Sans FB" pitchFamily="34" charset="0"/>
              </a:rPr>
              <a:t>respectiva; y</a:t>
            </a:r>
          </a:p>
          <a:p>
            <a:r>
              <a:rPr lang="es-ES" sz="1200" dirty="0">
                <a:latin typeface="Berlin Sans FB" pitchFamily="34" charset="0"/>
              </a:rPr>
              <a:t>• Las demás que les establezcan la Constitución Federal, Estatal y demás leyes, tanto federales y</a:t>
            </a:r>
          </a:p>
          <a:p>
            <a:r>
              <a:rPr lang="es-ES" sz="1200" dirty="0">
                <a:latin typeface="Berlin Sans FB" pitchFamily="34" charset="0"/>
              </a:rPr>
              <a:t>locales, y reglamentos.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3420</Words>
  <Application>Microsoft Office PowerPoint</Application>
  <PresentationFormat>Presentación en pantalla (4:3)</PresentationFormat>
  <Paragraphs>549</Paragraphs>
  <Slides>84</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84</vt:i4>
      </vt:variant>
    </vt:vector>
  </HeadingPairs>
  <TitlesOfParts>
    <vt:vector size="91" baseType="lpstr">
      <vt:lpstr>Arial</vt:lpstr>
      <vt:lpstr>Arial Narrow</vt:lpstr>
      <vt:lpstr>Berlin Sans FB</vt:lpstr>
      <vt:lpstr>Berlin Sans FB Demi</vt:lpstr>
      <vt:lpstr>Calibri</vt:lpstr>
      <vt:lpstr>Tema de Office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Don Victoriano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German</dc:creator>
  <cp:lastModifiedBy>User</cp:lastModifiedBy>
  <cp:revision>103</cp:revision>
  <cp:lastPrinted>2013-04-08T19:49:30Z</cp:lastPrinted>
  <dcterms:created xsi:type="dcterms:W3CDTF">2013-04-02T18:55:52Z</dcterms:created>
  <dcterms:modified xsi:type="dcterms:W3CDTF">2015-07-15T15:25:01Z</dcterms:modified>
</cp:coreProperties>
</file>